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3"/>
  </p:notesMasterIdLst>
  <p:sldIdLst>
    <p:sldId id="263" r:id="rId2"/>
    <p:sldId id="363" r:id="rId3"/>
    <p:sldId id="376" r:id="rId4"/>
    <p:sldId id="364" r:id="rId5"/>
    <p:sldId id="257" r:id="rId6"/>
    <p:sldId id="256" r:id="rId7"/>
    <p:sldId id="374" r:id="rId8"/>
    <p:sldId id="365" r:id="rId9"/>
    <p:sldId id="366" r:id="rId10"/>
    <p:sldId id="268" r:id="rId11"/>
    <p:sldId id="270" r:id="rId12"/>
    <p:sldId id="278" r:id="rId13"/>
    <p:sldId id="350" r:id="rId14"/>
    <p:sldId id="355" r:id="rId15"/>
    <p:sldId id="356" r:id="rId16"/>
    <p:sldId id="358" r:id="rId17"/>
    <p:sldId id="369" r:id="rId18"/>
    <p:sldId id="370" r:id="rId19"/>
    <p:sldId id="371" r:id="rId20"/>
    <p:sldId id="372" r:id="rId21"/>
    <p:sldId id="289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9900"/>
    <a:srgbClr val="FF0000"/>
    <a:srgbClr val="663300"/>
    <a:srgbClr val="FF9900"/>
    <a:srgbClr val="00CCFF"/>
    <a:srgbClr val="0000FF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4660"/>
  </p:normalViewPr>
  <p:slideViewPr>
    <p:cSldViewPr>
      <p:cViewPr varScale="1">
        <p:scale>
          <a:sx n="85" d="100"/>
          <a:sy n="85" d="100"/>
        </p:scale>
        <p:origin x="3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99565693211617E-2"/>
          <c:y val="0.13713378275786417"/>
          <c:w val="0.9554008686135772"/>
          <c:h val="0.615992982919408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16 027,3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D54-46B5-8D0B-53FB62516C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54-46B5-8D0B-53FB62516C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5735,2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D54-46B5-8D0B-53FB62516C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14439.9</c:v>
                </c:pt>
                <c:pt idx="1">
                  <c:v>317.5</c:v>
                </c:pt>
                <c:pt idx="2">
                  <c:v>346.9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6B5-8D0B-53FB62516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D54-46B5-8D0B-53FB62516C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Дотации 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D54-46B5-8D0B-53FB62516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097792"/>
        <c:axId val="160099328"/>
        <c:axId val="0"/>
      </c:bar3DChart>
      <c:catAx>
        <c:axId val="16009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0099328"/>
        <c:crosses val="autoZero"/>
        <c:auto val="1"/>
        <c:lblAlgn val="ctr"/>
        <c:lblOffset val="100"/>
        <c:noMultiLvlLbl val="0"/>
      </c:catAx>
      <c:valAx>
        <c:axId val="160099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0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4144394021754E-2"/>
          <c:y val="1.2844788582266986E-3"/>
          <c:w val="0.59258343377346456"/>
          <c:h val="0.83065474206569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30 534,70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D359-4552-B376-91CEEF03628A}"/>
              </c:ext>
            </c:extLst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59-4552-B376-91CEEF03628A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359-4552-B376-91CEEF03628A}"/>
              </c:ext>
            </c:extLst>
          </c:dPt>
          <c:dPt>
            <c:idx val="3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3-D359-4552-B376-91CEEF03628A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D359-4552-B376-91CEEF03628A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D359-4552-B376-91CEEF03628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D359-4552-B376-91CEEF03628A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359-4552-B376-91CEEF03628A}"/>
              </c:ext>
            </c:extLst>
          </c:dPt>
          <c:dLbls>
            <c:dLbl>
              <c:idx val="0"/>
              <c:layout>
                <c:manualLayout>
                  <c:x val="-0.10034804561945193"/>
                  <c:y val="5.162028067342110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59-4552-B376-91CEEF03628A}"/>
                </c:ext>
              </c:extLst>
            </c:dLbl>
            <c:dLbl>
              <c:idx val="1"/>
              <c:layout>
                <c:manualLayout>
                  <c:x val="7.6021246681403217E-3"/>
                  <c:y val="-0.1871235174411515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9-4552-B376-91CEEF03628A}"/>
                </c:ext>
              </c:extLst>
            </c:dLbl>
            <c:dLbl>
              <c:idx val="2"/>
              <c:layout>
                <c:manualLayout>
                  <c:x val="0"/>
                  <c:y val="-7.180711513981713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59-4552-B376-91CEEF03628A}"/>
                </c:ext>
              </c:extLst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59-4552-B376-91CEEF03628A}"/>
                </c:ext>
              </c:extLst>
            </c:dLbl>
            <c:dLbl>
              <c:idx val="4"/>
              <c:layout>
                <c:manualLayout>
                  <c:x val="3.9066737682741152E-2"/>
                  <c:y val="-0.182701551679443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59-4552-B376-91CEEF03628A}"/>
                </c:ext>
              </c:extLst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59-4552-B376-91CEEF03628A}"/>
                </c:ext>
              </c:extLst>
            </c:dLbl>
            <c:dLbl>
              <c:idx val="6"/>
              <c:layout>
                <c:manualLayout>
                  <c:x val="-4.439959518970351E-2"/>
                  <c:y val="-7.931877939488206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59-4552-B376-91CEEF03628A}"/>
                </c:ext>
              </c:extLst>
            </c:dLbl>
            <c:dLbl>
              <c:idx val="7"/>
              <c:layout>
                <c:manualLayout>
                  <c:x val="7.1000197421655475E-2"/>
                  <c:y val="5.975724919453403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59-4552-B376-91CEEF03628A}"/>
                </c:ext>
              </c:extLst>
            </c:dLbl>
            <c:dLbl>
              <c:idx val="8"/>
              <c:layout>
                <c:manualLayout>
                  <c:x val="5.1083376356875383E-2"/>
                  <c:y val="-7.931877939488206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59-4552-B376-91CEEF03628A}"/>
                </c:ext>
              </c:extLst>
            </c:dLbl>
            <c:dLbl>
              <c:idx val="9"/>
              <c:layout>
                <c:manualLayout>
                  <c:x val="0.10342814294390275"/>
                  <c:y val="-0.1195924683067344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59-4552-B376-91CEEF03628A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-10 970,0</c:v>
                </c:pt>
                <c:pt idx="1">
                  <c:v>Национальная оборона - 410,8</c:v>
                </c:pt>
                <c:pt idx="2">
                  <c:v>Национальная безопасность и правоохранительная деятельность - 151,7</c:v>
                </c:pt>
                <c:pt idx="3">
                  <c:v>Национальня экономика - 3 522,8</c:v>
                </c:pt>
                <c:pt idx="4">
                  <c:v>Жилищно-коммунальное хозяйство -3 941,5</c:v>
                </c:pt>
                <c:pt idx="5">
                  <c:v>Охрана окружающей среды - 100,0</c:v>
                </c:pt>
                <c:pt idx="6">
                  <c:v>Культура, кинематография - 11 316,5</c:v>
                </c:pt>
                <c:pt idx="7">
                  <c:v>Образование- 20,0</c:v>
                </c:pt>
                <c:pt idx="8">
                  <c:v>Социальная политика 81,4</c:v>
                </c:pt>
                <c:pt idx="9">
                  <c:v>физическая культура и спорт - 20,0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0.36</c:v>
                </c:pt>
                <c:pt idx="1">
                  <c:v>1.2999999999999999E-2</c:v>
                </c:pt>
                <c:pt idx="2">
                  <c:v>5.0000000000000001E-3</c:v>
                </c:pt>
                <c:pt idx="3">
                  <c:v>0.115</c:v>
                </c:pt>
                <c:pt idx="4">
                  <c:v>0.129</c:v>
                </c:pt>
                <c:pt idx="5">
                  <c:v>3.0000000000000001E-3</c:v>
                </c:pt>
                <c:pt idx="6">
                  <c:v>0.371</c:v>
                </c:pt>
                <c:pt idx="7">
                  <c:v>1E-3</c:v>
                </c:pt>
                <c:pt idx="8">
                  <c:v>3.0000000000000001E-3</c:v>
                </c:pt>
                <c:pt idx="9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59-4552-B376-91CEEF0362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57994489874609"/>
          <c:y val="1.956689997407696E-2"/>
          <c:w val="0.33538464466758144"/>
          <c:h val="0.9592687849498203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8 361,2  тыс. рублей</a:t>
            </a:r>
          </a:p>
        </c:rich>
      </c:tx>
      <c:layout>
        <c:manualLayout>
          <c:xMode val="edge"/>
          <c:yMode val="edge"/>
          <c:x val="0.7000092054361476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23047607077426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8361,2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A03C-482F-807A-669C3825E94B}"/>
              </c:ext>
            </c:extLst>
          </c:dPt>
          <c:dPt>
            <c:idx val="1"/>
            <c:bubble3D val="0"/>
            <c:explosion val="16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A03C-482F-807A-669C3825E94B}"/>
              </c:ext>
            </c:extLst>
          </c:dPt>
          <c:dPt>
            <c:idx val="2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2-A03C-482F-807A-669C3825E94B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A03C-482F-807A-669C3825E94B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A03C-482F-807A-669C3825E94B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03C-482F-807A-669C3825E94B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A03C-482F-807A-669C3825E94B}"/>
              </c:ext>
            </c:extLst>
          </c:dPt>
          <c:dLbls>
            <c:dLbl>
              <c:idx val="0"/>
              <c:layout>
                <c:manualLayout>
                  <c:x val="6.5791124537923767E-2"/>
                  <c:y val="5.32373282564927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C-482F-807A-669C3825E94B}"/>
                </c:ext>
              </c:extLst>
            </c:dLbl>
            <c:dLbl>
              <c:idx val="3"/>
              <c:layout>
                <c:manualLayout>
                  <c:x val="-1.3414586246445419E-2"/>
                  <c:y val="-9.25982865663092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3C-482F-807A-669C3825E94B}"/>
                </c:ext>
              </c:extLst>
            </c:dLbl>
            <c:dLbl>
              <c:idx val="4"/>
              <c:layout>
                <c:manualLayout>
                  <c:x val="-3.0080542169891606E-2"/>
                  <c:y val="-1.6263088729582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3C-482F-807A-669C3825E94B}"/>
                </c:ext>
              </c:extLst>
            </c:dLbl>
            <c:dLbl>
              <c:idx val="5"/>
              <c:layout>
                <c:manualLayout>
                  <c:x val="-5.9337987579201529E-2"/>
                  <c:y val="-5.1511679822085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3C-482F-807A-669C3825E94B}"/>
                </c:ext>
              </c:extLst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3C-482F-807A-669C3825E94B}"/>
                </c:ext>
              </c:extLst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3C-482F-807A-669C3825E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- 1487,1</c:v>
                </c:pt>
                <c:pt idx="1">
                  <c:v>акцизы по подакцизным товарам (продукции), производимой на территории Российской Федерации - 0</c:v>
                </c:pt>
                <c:pt idx="2">
                  <c:v>налоги на совокупный доход - 398,5</c:v>
                </c:pt>
                <c:pt idx="3">
                  <c:v>налоги на имущество - 6380,0</c:v>
                </c:pt>
                <c:pt idx="4">
                  <c:v>государственная пошлина - 6,1</c:v>
                </c:pt>
                <c:pt idx="5">
                  <c:v>Доходы от использования имущества, находящегося в муниципальной собственности - 63,9</c:v>
                </c:pt>
                <c:pt idx="6">
                  <c:v>Штрафы, санкции, возмещение ущерба -5,6</c:v>
                </c:pt>
                <c:pt idx="7">
                  <c:v>доходы от компенсации затрат государства-20,0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0.17799999999999999</c:v>
                </c:pt>
                <c:pt idx="1">
                  <c:v>0</c:v>
                </c:pt>
                <c:pt idx="2">
                  <c:v>4.8000000000000001E-2</c:v>
                </c:pt>
                <c:pt idx="3">
                  <c:v>0.76300000000000001</c:v>
                </c:pt>
                <c:pt idx="4">
                  <c:v>1E-3</c:v>
                </c:pt>
                <c:pt idx="5">
                  <c:v>8.0000000000000002E-3</c:v>
                </c:pt>
                <c:pt idx="6">
                  <c:v>1E-3</c:v>
                </c:pt>
                <c:pt idx="7" formatCode="General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3C-482F-807A-669C3825E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(тыс. руб.)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- 20,0</c:v>
                </c:pt>
                <c:pt idx="1">
                  <c:v>2026 год -20,0</c:v>
                </c:pt>
                <c:pt idx="2">
                  <c:v>2026 год - 20,0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4-4DC4-AAFA-0E8874D50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0980352"/>
        <c:axId val="160990336"/>
        <c:axId val="0"/>
      </c:bar3DChart>
      <c:catAx>
        <c:axId val="1609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990336"/>
        <c:crosses val="autoZero"/>
        <c:auto val="1"/>
        <c:lblAlgn val="ctr"/>
        <c:lblOffset val="100"/>
        <c:noMultiLvlLbl val="0"/>
      </c:catAx>
      <c:valAx>
        <c:axId val="1609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8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258"/>
          <c:y val="0.14898461221759041"/>
          <c:w val="0.3140455186157286"/>
          <c:h val="0.17047522000926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588E-2"/>
          <c:w val="0.90664274765930664"/>
          <c:h val="0.85538596201729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0-7020-4F0F-8B83-A94E42E5E9A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7020-4F0F-8B83-A94E42E5E9A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7020-4F0F-8B83-A94E42E5E9A9}"/>
              </c:ext>
            </c:extLst>
          </c:dPt>
          <c:dLbls>
            <c:dLbl>
              <c:idx val="0"/>
              <c:layout>
                <c:manualLayout>
                  <c:x val="1.9966334977455341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20-4F0F-8B83-A94E42E5E9A9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20-4F0F-8B83-A94E42E5E9A9}"/>
                </c:ext>
              </c:extLst>
            </c:dLbl>
            <c:dLbl>
              <c:idx val="2"/>
              <c:layout>
                <c:manualLayout>
                  <c:x val="2.329405747369789E-2"/>
                  <c:y val="-5.18733212649574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20-4F0F-8B83-A94E42E5E9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151.69999999999999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0-4F0F-8B83-A94E42E5E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375744"/>
        <c:axId val="161377280"/>
        <c:axId val="0"/>
      </c:bar3DChart>
      <c:catAx>
        <c:axId val="16137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77280"/>
        <c:crosses val="autoZero"/>
        <c:auto val="1"/>
        <c:lblAlgn val="ctr"/>
        <c:lblOffset val="100"/>
        <c:noMultiLvlLbl val="0"/>
      </c:catAx>
      <c:valAx>
        <c:axId val="16137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7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</a:t>
          </a: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Публичные слушания  проекта  Решения Собрания депутатов об исполнении  бюджета</a:t>
          </a: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52FBD871-2B8B-466A-9F77-AEF96F24B365}" type="pres">
      <dgm:prSet presAssocID="{101583D5-2C71-4FC3-AD13-4A2CE9E7A069}" presName="Name0" presStyleCnt="0">
        <dgm:presLayoutVars>
          <dgm:dir/>
          <dgm:animLvl val="lvl"/>
          <dgm:resizeHandles val="exact"/>
        </dgm:presLayoutVars>
      </dgm:prSet>
      <dgm:spPr/>
    </dgm:pt>
    <dgm:pt modelId="{42701A3D-D4A7-4D40-B221-0E26DE3A0FF5}" type="pres">
      <dgm:prSet presAssocID="{553C9D56-22F1-4234-8560-C06475F2DC16}" presName="linNode" presStyleCnt="0"/>
      <dgm:spPr/>
    </dgm:pt>
    <dgm:pt modelId="{1C606D8C-0BE4-4A85-AD63-AFA77AFDBC8A}" type="pres">
      <dgm:prSet presAssocID="{553C9D56-22F1-4234-8560-C06475F2DC1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A6283C1-F97B-4C08-BC0C-0C9A52577959}" type="pres">
      <dgm:prSet presAssocID="{553C9D56-22F1-4234-8560-C06475F2DC16}" presName="descendantText" presStyleLbl="alignAccFollowNode1" presStyleIdx="0" presStyleCnt="2">
        <dgm:presLayoutVars>
          <dgm:bulletEnabled val="1"/>
        </dgm:presLayoutVars>
      </dgm:prSet>
      <dgm:spPr/>
    </dgm:pt>
    <dgm:pt modelId="{77CE29F1-6531-499F-B877-6281A4E7FE4F}" type="pres">
      <dgm:prSet presAssocID="{9E58407C-98FA-4782-A1B9-AF7FA837A31C}" presName="sp" presStyleCnt="0"/>
      <dgm:spPr/>
    </dgm:pt>
    <dgm:pt modelId="{D1E69D59-0A2B-4FC8-A996-C7C5B9EFCCB5}" type="pres">
      <dgm:prSet presAssocID="{073F0A14-F148-4DDF-BA54-0110D22E4B4C}" presName="linNode" presStyleCnt="0"/>
      <dgm:spPr/>
    </dgm:pt>
    <dgm:pt modelId="{7F6F595D-BA1B-4B9B-A366-EB55B28F270A}" type="pres">
      <dgm:prSet presAssocID="{073F0A14-F148-4DDF-BA54-0110D22E4B4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CA98D95-88CA-410F-A2A4-DDF320150C96}" type="pres">
      <dgm:prSet presAssocID="{073F0A14-F148-4DDF-BA54-0110D22E4B4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2848C02-7729-4595-B832-9B11C1329665}" srcId="{101583D5-2C71-4FC3-AD13-4A2CE9E7A069}" destId="{073F0A14-F148-4DDF-BA54-0110D22E4B4C}" srcOrd="1" destOrd="0" parTransId="{FA8C9CA2-F27F-4A4D-8A8E-30BF919F5F66}" sibTransId="{AF9E4C43-DD33-4F44-A3B1-8E0D811D61D8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00507A62-E634-4ACE-A749-30660A470FD3}" type="presOf" srcId="{A4BF0159-A92C-4E1A-95F4-F49F496B32B8}" destId="{ECA98D95-88CA-410F-A2A4-DDF320150C96}" srcOrd="0" destOrd="0" presId="urn:microsoft.com/office/officeart/2005/8/layout/vList5"/>
    <dgm:cxn modelId="{CFDB424C-55A0-44E2-83EC-2CBCF62E27C5}" type="presOf" srcId="{101583D5-2C71-4FC3-AD13-4A2CE9E7A069}" destId="{52FBD871-2B8B-466A-9F77-AEF96F24B365}" srcOrd="0" destOrd="0" presId="urn:microsoft.com/office/officeart/2005/8/layout/vList5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458D4997-8EE1-45AF-B1D4-A80A4E16F0A9}" type="presOf" srcId="{073F0A14-F148-4DDF-BA54-0110D22E4B4C}" destId="{7F6F595D-BA1B-4B9B-A366-EB55B28F270A}" srcOrd="0" destOrd="0" presId="urn:microsoft.com/office/officeart/2005/8/layout/vList5"/>
    <dgm:cxn modelId="{F1BD7AA7-5829-47A7-8A47-C71D69FC7D97}" type="presOf" srcId="{553C9D56-22F1-4234-8560-C06475F2DC16}" destId="{1C606D8C-0BE4-4A85-AD63-AFA77AFDBC8A}" srcOrd="0" destOrd="0" presId="urn:microsoft.com/office/officeart/2005/8/layout/vList5"/>
    <dgm:cxn modelId="{878582C5-754A-407A-A99A-820AE37C0118}" srcId="{101583D5-2C71-4FC3-AD13-4A2CE9E7A069}" destId="{553C9D56-22F1-4234-8560-C06475F2DC16}" srcOrd="0" destOrd="0" parTransId="{75EAF561-05F7-458F-A3E8-6CCF2DF0388B}" sibTransId="{9E58407C-98FA-4782-A1B9-AF7FA837A31C}"/>
    <dgm:cxn modelId="{99BDE3DF-34BB-45A3-8BD5-CC279247D471}" type="presOf" srcId="{D0749F29-0E43-41DF-87C7-2665AAED688B}" destId="{5A6283C1-F97B-4C08-BC0C-0C9A52577959}" srcOrd="0" destOrd="0" presId="urn:microsoft.com/office/officeart/2005/8/layout/vList5"/>
    <dgm:cxn modelId="{2B4AB2D6-42FA-4724-8A27-BF8871CA26EC}" type="presParOf" srcId="{52FBD871-2B8B-466A-9F77-AEF96F24B365}" destId="{42701A3D-D4A7-4D40-B221-0E26DE3A0FF5}" srcOrd="0" destOrd="0" presId="urn:microsoft.com/office/officeart/2005/8/layout/vList5"/>
    <dgm:cxn modelId="{FDCAD06B-8BA4-47DE-B38F-AC5477C58CE4}" type="presParOf" srcId="{42701A3D-D4A7-4D40-B221-0E26DE3A0FF5}" destId="{1C606D8C-0BE4-4A85-AD63-AFA77AFDBC8A}" srcOrd="0" destOrd="0" presId="urn:microsoft.com/office/officeart/2005/8/layout/vList5"/>
    <dgm:cxn modelId="{14E2F53F-AD37-4EEF-9D94-DB7EDEABDAC2}" type="presParOf" srcId="{42701A3D-D4A7-4D40-B221-0E26DE3A0FF5}" destId="{5A6283C1-F97B-4C08-BC0C-0C9A52577959}" srcOrd="1" destOrd="0" presId="urn:microsoft.com/office/officeart/2005/8/layout/vList5"/>
    <dgm:cxn modelId="{EC7DD61B-AB35-4B03-AD83-2596F41B2414}" type="presParOf" srcId="{52FBD871-2B8B-466A-9F77-AEF96F24B365}" destId="{77CE29F1-6531-499F-B877-6281A4E7FE4F}" srcOrd="1" destOrd="0" presId="urn:microsoft.com/office/officeart/2005/8/layout/vList5"/>
    <dgm:cxn modelId="{36783F9A-D6F3-4298-A4B0-795B6526D19B}" type="presParOf" srcId="{52FBD871-2B8B-466A-9F77-AEF96F24B365}" destId="{D1E69D59-0A2B-4FC8-A996-C7C5B9EFCCB5}" srcOrd="2" destOrd="0" presId="urn:microsoft.com/office/officeart/2005/8/layout/vList5"/>
    <dgm:cxn modelId="{42D72BAD-00D3-497E-8551-31D28EAD20D3}" type="presParOf" srcId="{D1E69D59-0A2B-4FC8-A996-C7C5B9EFCCB5}" destId="{7F6F595D-BA1B-4B9B-A366-EB55B28F270A}" srcOrd="0" destOrd="0" presId="urn:microsoft.com/office/officeart/2005/8/layout/vList5"/>
    <dgm:cxn modelId="{07CEAD70-5CA0-4E7B-83D5-441E3FEA38EB}" type="presParOf" srcId="{D1E69D59-0A2B-4FC8-A996-C7C5B9EFCCB5}" destId="{ECA98D95-88CA-410F-A2A4-DDF320150C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2025</a:t>
          </a:r>
          <a:r>
            <a:rPr lang="ru-RU" sz="3500" dirty="0"/>
            <a:t> </a:t>
          </a:r>
          <a:r>
            <a:rPr lang="ru-RU" sz="1800" dirty="0"/>
            <a:t>год –           10 669,1 </a:t>
          </a:r>
          <a:r>
            <a:rPr lang="ru-RU" sz="1600" dirty="0"/>
            <a:t>тыс. рублей</a:t>
          </a:r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2026 год –            10 404,0 </a:t>
          </a:r>
          <a:r>
            <a:rPr lang="ru-RU" sz="1600" dirty="0"/>
            <a:t>тыс. рублей</a:t>
          </a:r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/>
            <a:t>2027 год –            10 418,5 </a:t>
          </a:r>
          <a:r>
            <a:rPr lang="ru-RU" sz="1600" dirty="0"/>
            <a:t>тыс. рублей</a:t>
          </a:r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dirty="0" err="1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Белокалитвинского района на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годов</a:t>
          </a: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</dgm:pt>
    <dgm:pt modelId="{14755EFE-4297-409D-8024-A86124D887D9}" type="pres">
      <dgm:prSet presAssocID="{9499AA6D-0096-43C7-992F-732B115541E7}" presName="roof" presStyleLbl="dkBgShp" presStyleIdx="0" presStyleCnt="2"/>
      <dgm:spPr/>
    </dgm:pt>
    <dgm:pt modelId="{CFD95AE2-9DD3-4546-9422-DB43A51E6B2E}" type="pres">
      <dgm:prSet presAssocID="{9499AA6D-0096-43C7-992F-732B115541E7}" presName="pillars" presStyleCnt="0"/>
      <dgm:spPr/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сельского поселения на 2024год и на плановый период 2025 и 2026 годов направлен на решение следующих ключевых задач</a:t>
          </a:r>
          <a:endParaRPr lang="ru-RU" sz="1400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сбалансированности местного бюджета</a:t>
          </a: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 в целях возможности совершения  бюджетного маневра,  ответственного подхода к принятию новых расходных обязательств с учетом из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социално-экономической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значимости</a:t>
          </a: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A57D3B-B957-4C14-86AF-B165A268892B}" type="pres">
      <dgm:prSet presAssocID="{BA682FE1-2192-4218-91DA-F2CBAB1FCE8C}" presName="centerShape" presStyleLbl="node0" presStyleIdx="0" presStyleCnt="1" custScaleX="149580" custScaleY="132205" custLinFactNeighborX="9009" custLinFactNeighborY="-18671"/>
      <dgm:spPr/>
    </dgm:pt>
    <dgm:pt modelId="{4BFCC67C-01E0-4706-B8B4-1F8F2C2F130B}" type="pres">
      <dgm:prSet presAssocID="{1A9DD973-EC39-4A68-A77C-2ECF4DCD2644}" presName="parTrans" presStyleLbl="sibTrans2D1" presStyleIdx="0" presStyleCnt="5"/>
      <dgm:spPr/>
    </dgm:pt>
    <dgm:pt modelId="{97EC91DB-5CB6-4C0B-A631-496F04224694}" type="pres">
      <dgm:prSet presAssocID="{1A9DD973-EC39-4A68-A77C-2ECF4DCD2644}" presName="connectorText" presStyleLbl="sibTrans2D1" presStyleIdx="0" presStyleCnt="5"/>
      <dgm:spPr/>
    </dgm:pt>
    <dgm:pt modelId="{D1074AC8-5E5D-44C1-B388-B81C344112D7}" type="pres">
      <dgm:prSet presAssocID="{588776A5-BE7C-45A4-8D31-E3B314897870}" presName="node" presStyleLbl="node1" presStyleIdx="0" presStyleCnt="5" custScaleX="77298" custScaleY="51190" custRadScaleRad="146839" custRadScaleInc="132593">
        <dgm:presLayoutVars>
          <dgm:bulletEnabled val="1"/>
        </dgm:presLayoutVars>
      </dgm:prSet>
      <dgm:spPr/>
    </dgm:pt>
    <dgm:pt modelId="{118CB159-B422-44AE-B8B5-625D5ED9ED39}" type="pres">
      <dgm:prSet presAssocID="{0DA033CF-1F74-41A0-A1DB-61C2F84F241B}" presName="parTrans" presStyleLbl="sibTrans2D1" presStyleIdx="1" presStyleCnt="5"/>
      <dgm:spPr/>
    </dgm:pt>
    <dgm:pt modelId="{C74EEFA6-9443-467D-80D2-A9F3759B18C7}" type="pres">
      <dgm:prSet presAssocID="{0DA033CF-1F74-41A0-A1DB-61C2F84F241B}" presName="connectorText" presStyleLbl="sibTrans2D1" presStyleIdx="1" presStyleCnt="5"/>
      <dgm:spPr/>
    </dgm:pt>
    <dgm:pt modelId="{E0A4CD80-46A9-4C58-B3C2-2D572F0DFB5F}" type="pres">
      <dgm:prSet presAssocID="{07863912-AE71-4D83-B893-846A34E6A8F5}" presName="node" presStyleLbl="node1" presStyleIdx="1" presStyleCnt="5" custScaleX="313878" custScaleY="196478" custRadScaleRad="88551" custRadScaleInc="206305">
        <dgm:presLayoutVars>
          <dgm:bulletEnabled val="1"/>
        </dgm:presLayoutVars>
      </dgm:prSet>
      <dgm:spPr/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</dgm:pt>
    <dgm:pt modelId="{1AE3F483-3871-4C84-A9B4-5E77EBA6EBAF}" type="pres">
      <dgm:prSet presAssocID="{9B11D306-C12F-4640-91AB-ACC9B5815404}" presName="connectorText" presStyleLbl="sibTrans2D1" presStyleIdx="2" presStyleCnt="5"/>
      <dgm:spPr/>
    </dgm:pt>
    <dgm:pt modelId="{DA20B577-E084-4A3A-8A0B-24E3B4429303}" type="pres">
      <dgm:prSet presAssocID="{8C57921B-9F9A-4A12-96DC-48B8956366B2}" presName="node" presStyleLbl="node1" presStyleIdx="2" presStyleCnt="5" custScaleX="207929" custScaleY="175490" custRadScaleRad="161632" custRadScaleInc="-186571">
        <dgm:presLayoutVars>
          <dgm:bulletEnabled val="1"/>
        </dgm:presLayoutVars>
      </dgm:prSet>
      <dgm:spPr/>
    </dgm:pt>
    <dgm:pt modelId="{30729D24-0D62-4224-8B03-8D0408277A71}" type="pres">
      <dgm:prSet presAssocID="{0AB819E3-ED0B-4CAC-8F15-CCB73362C661}" presName="parTrans" presStyleLbl="sibTrans2D1" presStyleIdx="3" presStyleCnt="5"/>
      <dgm:spPr/>
    </dgm:pt>
    <dgm:pt modelId="{3E798519-3937-4055-B2E7-51689B1FB2AB}" type="pres">
      <dgm:prSet presAssocID="{0AB819E3-ED0B-4CAC-8F15-CCB73362C661}" presName="connectorText" presStyleLbl="sibTrans2D1" presStyleIdx="3" presStyleCnt="5"/>
      <dgm:spPr/>
    </dgm:pt>
    <dgm:pt modelId="{9B89C421-F0D8-44E3-BD0A-4C6E08938364}" type="pres">
      <dgm:prSet presAssocID="{619228FD-C9AD-4705-B503-327EEEB0A22B}" presName="node" presStyleLbl="node1" presStyleIdx="3" presStyleCnt="5" custScaleX="164766" custScaleY="151476" custRadScaleRad="104588" custRadScaleInc="105103">
        <dgm:presLayoutVars>
          <dgm:bulletEnabled val="1"/>
        </dgm:presLayoutVars>
      </dgm:prSet>
      <dgm:spPr/>
    </dgm:pt>
    <dgm:pt modelId="{7CD94444-8331-41F3-825C-CDF51849DCA2}" type="pres">
      <dgm:prSet presAssocID="{287A77F4-8EA4-43EC-A2C0-329CDC7FE0DE}" presName="parTrans" presStyleLbl="sibTrans2D1" presStyleIdx="4" presStyleCnt="5"/>
      <dgm:spPr/>
    </dgm:pt>
    <dgm:pt modelId="{59C94386-71C3-4F84-9524-F75FD0E856A7}" type="pres">
      <dgm:prSet presAssocID="{287A77F4-8EA4-43EC-A2C0-329CDC7FE0DE}" presName="connectorText" presStyleLbl="sibTrans2D1" presStyleIdx="4" presStyleCnt="5"/>
      <dgm:spPr/>
    </dgm:pt>
    <dgm:pt modelId="{30D3701F-8426-4130-8133-4F32806D0F99}" type="pres">
      <dgm:prSet presAssocID="{28B84F80-1713-45FA-A668-2A067E450039}" presName="node" presStyleLbl="node1" presStyleIdx="4" presStyleCnt="5" custScaleX="136709" custScaleY="130574" custRadScaleRad="130509" custRadScaleInc="35878">
        <dgm:presLayoutVars>
          <dgm:bulletEnabled val="1"/>
        </dgm:presLayoutVars>
      </dgm:prSet>
      <dgm:spPr/>
    </dgm:pt>
  </dgm:ptLst>
  <dgm:cxnLst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30 029,5 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>
              <a:latin typeface="Times New Roman" pitchFamily="18" charset="0"/>
              <a:cs typeface="Times New Roman" pitchFamily="18" charset="0"/>
            </a:rPr>
            <a:t>505,2 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6486" custLinFactNeighborY="-7584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54 860,5 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>
              <a:latin typeface="Times New Roman" pitchFamily="18" charset="0"/>
              <a:cs typeface="Times New Roman" pitchFamily="18" charset="0"/>
            </a:rPr>
            <a:t>1 715,5 тыс. 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4652" custLinFactNeighborY="-6648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19 544,9 тыс. рублей</a:t>
          </a: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>
              <a:latin typeface="Times New Roman" pitchFamily="18" charset="0"/>
              <a:cs typeface="Times New Roman" pitchFamily="18" charset="0"/>
            </a:rPr>
            <a:t>1 526,4 тыс. рублей</a:t>
          </a: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11 316,5тыс. руб.</a:t>
          </a: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6 096,4тыс.руб.</a:t>
          </a: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год – 6 416,3тыс.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</dgm:pt>
    <dgm:pt modelId="{33D4153E-80F4-4D5D-8D93-65FBF320E68B}" type="pres">
      <dgm:prSet presAssocID="{556AEC2C-575F-4DB4-84AF-3DC9D0403EC7}" presName="parentText" presStyleLbl="node1" presStyleIdx="1" presStyleCnt="3" custScaleX="118635" custLinFactNeighborX="30435" custLinFactNeighborY="6701">
        <dgm:presLayoutVars>
          <dgm:chMax val="0"/>
          <dgm:bulletEnabled val="1"/>
        </dgm:presLayoutVars>
      </dgm:prSet>
      <dgm:spPr/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</dgm:pt>
    <dgm:pt modelId="{0055C4D6-10E8-481A-B4E8-C1716764BF48}" type="pres">
      <dgm:prSet presAssocID="{1FD1C55B-05AC-4D33-A4E5-D1C03496F691}" presName="parentText" presStyleLbl="node1" presStyleIdx="2" presStyleCnt="3" custScaleX="113222" custLinFactNeighborX="-4348" custLinFactNeighborY="2110">
        <dgm:presLayoutVars>
          <dgm:chMax val="0"/>
          <dgm:bulletEnabled val="1"/>
        </dgm:presLayoutVars>
      </dgm:prSet>
      <dgm:spPr/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</dgm:pt>
  </dgm:ptLst>
  <dgm:cxnLst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2025 год</a:t>
          </a: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287,4 тыс. руб.</a:t>
          </a: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2026 год</a:t>
          </a: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65,0 тыс. руб.</a:t>
          </a: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2027 год</a:t>
          </a: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86,0 тыс. руб.</a:t>
          </a: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 custLinFactNeighborX="5515" custLinFactNeighborY="3279">
        <dgm:presLayoutVars>
          <dgm:bulletEnabled val="1"/>
        </dgm:presLayoutVars>
      </dgm:prSet>
      <dgm:spPr/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2025</a:t>
          </a:r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/>
            <a:t>1 818,7 тыс. рублей</a:t>
          </a:r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2026</a:t>
          </a:r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0,0тыс. рублей</a:t>
          </a:r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/>
            <a:t>2027</a:t>
          </a:r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/>
            <a:t>0,0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116" custLinFactNeighborY="-1187"/>
      <dgm:spPr/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83C1-F97B-4C08-BC0C-0C9A52577959}">
      <dsp:nvSpPr>
        <dsp:cNvPr id="0" name=""/>
        <dsp:cNvSpPr/>
      </dsp:nvSpPr>
      <dsp:spPr>
        <a:xfrm rot="5400000">
          <a:off x="2109814" y="-500031"/>
          <a:ext cx="1264499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</a:t>
          </a:r>
        </a:p>
      </dsp:txBody>
      <dsp:txXfrm rot="-5400000">
        <a:off x="1451681" y="219830"/>
        <a:ext cx="2519038" cy="1141043"/>
      </dsp:txXfrm>
    </dsp:sp>
    <dsp:sp modelId="{1C606D8C-0BE4-4A85-AD63-AFA77AFDBC8A}">
      <dsp:nvSpPr>
        <dsp:cNvPr id="0" name=""/>
        <dsp:cNvSpPr/>
      </dsp:nvSpPr>
      <dsp:spPr>
        <a:xfrm>
          <a:off x="0" y="39"/>
          <a:ext cx="1451681" cy="1580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70865" y="70904"/>
        <a:ext cx="1309951" cy="1438894"/>
      </dsp:txXfrm>
    </dsp:sp>
    <dsp:sp modelId="{ECA98D95-88CA-410F-A2A4-DDF320150C96}">
      <dsp:nvSpPr>
        <dsp:cNvPr id="0" name=""/>
        <dsp:cNvSpPr/>
      </dsp:nvSpPr>
      <dsp:spPr>
        <a:xfrm rot="5400000">
          <a:off x="2109814" y="1159624"/>
          <a:ext cx="1264499" cy="25807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Публичные слушания  проекта  Решения Собрания депутатов об исполнении  бюджета</a:t>
          </a:r>
        </a:p>
      </dsp:txBody>
      <dsp:txXfrm rot="-5400000">
        <a:off x="1451681" y="1879485"/>
        <a:ext cx="2519038" cy="1141043"/>
      </dsp:txXfrm>
    </dsp:sp>
    <dsp:sp modelId="{7F6F595D-BA1B-4B9B-A366-EB55B28F270A}">
      <dsp:nvSpPr>
        <dsp:cNvPr id="0" name=""/>
        <dsp:cNvSpPr/>
      </dsp:nvSpPr>
      <dsp:spPr>
        <a:xfrm>
          <a:off x="0" y="1659695"/>
          <a:ext cx="1451681" cy="1580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70865" y="1730560"/>
        <a:ext cx="1309951" cy="1438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</a:t>
          </a:r>
          <a:r>
            <a:rPr lang="ru-RU" sz="3500" kern="1200" dirty="0"/>
            <a:t> </a:t>
          </a:r>
          <a:r>
            <a:rPr lang="ru-RU" sz="1800" kern="1200" dirty="0"/>
            <a:t>год –           10 669,1 </a:t>
          </a:r>
          <a:r>
            <a:rPr lang="ru-RU" sz="1600" kern="1200" dirty="0"/>
            <a:t>тыс. рублей</a:t>
          </a:r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 –            10 404,0 </a:t>
          </a:r>
          <a:r>
            <a:rPr lang="ru-RU" sz="1600" kern="1200" dirty="0"/>
            <a:t>тыс. рублей</a:t>
          </a:r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2027 год –            10 418,5 </a:t>
          </a:r>
          <a:r>
            <a:rPr lang="ru-RU" sz="1600" kern="1200" dirty="0"/>
            <a:t>тыс. рублей</a:t>
          </a:r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559281" cy="1861050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Белокалитвинского района на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 и на плановый период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и 202</a:t>
          </a:r>
          <a:r>
            <a:rPr lang="en-US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kern="1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годов</a:t>
          </a:r>
        </a:p>
      </dsp:txBody>
      <dsp:txXfrm>
        <a:off x="0" y="0"/>
        <a:ext cx="6559281" cy="1861050"/>
      </dsp:txXfrm>
    </dsp:sp>
    <dsp:sp modelId="{F5C3F7F1-CEA0-49C4-9AA0-D342FEFEA354}">
      <dsp:nvSpPr>
        <dsp:cNvPr id="0" name=""/>
        <dsp:cNvSpPr/>
      </dsp:nvSpPr>
      <dsp:spPr>
        <a:xfrm>
          <a:off x="2313" y="2270454"/>
          <a:ext cx="235495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313" y="2270454"/>
        <a:ext cx="2354950" cy="3089396"/>
      </dsp:txXfrm>
    </dsp:sp>
    <dsp:sp modelId="{FAE584BA-2169-4818-86D4-2DFBE33EDFFC}">
      <dsp:nvSpPr>
        <dsp:cNvPr id="0" name=""/>
        <dsp:cNvSpPr/>
      </dsp:nvSpPr>
      <dsp:spPr>
        <a:xfrm>
          <a:off x="2357263" y="2270454"/>
          <a:ext cx="208276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202</a:t>
          </a:r>
          <a:r>
            <a:rPr lang="en-US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</a:p>
      </dsp:txBody>
      <dsp:txXfrm>
        <a:off x="2357263" y="2270454"/>
        <a:ext cx="2082767" cy="3089396"/>
      </dsp:txXfrm>
    </dsp:sp>
    <dsp:sp modelId="{77B589DE-2A0B-4817-8666-D284E4CFE8A0}">
      <dsp:nvSpPr>
        <dsp:cNvPr id="0" name=""/>
        <dsp:cNvSpPr/>
      </dsp:nvSpPr>
      <dsp:spPr>
        <a:xfrm>
          <a:off x="4440031" y="2270454"/>
          <a:ext cx="211693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</a:p>
      </dsp:txBody>
      <dsp:txXfrm>
        <a:off x="4440031" y="2270454"/>
        <a:ext cx="211693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6559281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086343" y="845544"/>
          <a:ext cx="2651369" cy="2343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сельского поселения на 2024год и на плановый период 2025 и 2026 годов направлен на решение следующих ключевых задач</a:t>
          </a:r>
          <a:endParaRPr lang="ru-RU" sz="1400" kern="1200" dirty="0"/>
        </a:p>
      </dsp:txBody>
      <dsp:txXfrm>
        <a:off x="3474627" y="1188726"/>
        <a:ext cx="1874801" cy="1657026"/>
      </dsp:txXfrm>
    </dsp:sp>
    <dsp:sp modelId="{4BFCC67C-01E0-4706-B8B4-1F8F2C2F130B}">
      <dsp:nvSpPr>
        <dsp:cNvPr id="0" name=""/>
        <dsp:cNvSpPr/>
      </dsp:nvSpPr>
      <dsp:spPr>
        <a:xfrm rot="19552784">
          <a:off x="5600338" y="731588"/>
          <a:ext cx="528832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613993" y="896617"/>
        <a:ext cx="370182" cy="361598"/>
      </dsp:txXfrm>
    </dsp:sp>
    <dsp:sp modelId="{D1074AC8-5E5D-44C1-B388-B81C344112D7}">
      <dsp:nvSpPr>
        <dsp:cNvPr id="0" name=""/>
        <dsp:cNvSpPr/>
      </dsp:nvSpPr>
      <dsp:spPr>
        <a:xfrm>
          <a:off x="6130756" y="143196"/>
          <a:ext cx="1059091" cy="701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5856" y="245910"/>
        <a:ext cx="748891" cy="495946"/>
      </dsp:txXfrm>
    </dsp:sp>
    <dsp:sp modelId="{118CB159-B422-44AE-B8B5-625D5ED9ED39}">
      <dsp:nvSpPr>
        <dsp:cNvPr id="0" name=""/>
        <dsp:cNvSpPr/>
      </dsp:nvSpPr>
      <dsp:spPr>
        <a:xfrm rot="4459264">
          <a:off x="4690918" y="2993699"/>
          <a:ext cx="15954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708383" y="3091190"/>
        <a:ext cx="111684" cy="361598"/>
      </dsp:txXfrm>
    </dsp:sp>
    <dsp:sp modelId="{E0A4CD80-46A9-4C58-B3C2-2D572F0DFB5F}">
      <dsp:nvSpPr>
        <dsp:cNvPr id="0" name=""/>
        <dsp:cNvSpPr/>
      </dsp:nvSpPr>
      <dsp:spPr>
        <a:xfrm>
          <a:off x="3034418" y="3423989"/>
          <a:ext cx="4300568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 в целях возможности совершения  бюджетного маневра,  ответственного подхода к принятию новых расходных обязательств с учетом из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социално-экономической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значимости</a:t>
          </a:r>
        </a:p>
      </dsp:txBody>
      <dsp:txXfrm>
        <a:off x="3664222" y="3818227"/>
        <a:ext cx="3040960" cy="1903548"/>
      </dsp:txXfrm>
    </dsp:sp>
    <dsp:sp modelId="{CB264C7A-5A81-4BAE-807A-A681681D9954}">
      <dsp:nvSpPr>
        <dsp:cNvPr id="0" name=""/>
        <dsp:cNvSpPr/>
      </dsp:nvSpPr>
      <dsp:spPr>
        <a:xfrm rot="13606">
          <a:off x="5796252" y="1722224"/>
          <a:ext cx="42357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96252" y="1842506"/>
        <a:ext cx="296499" cy="361598"/>
      </dsp:txXfrm>
    </dsp:sp>
    <dsp:sp modelId="{DA20B577-E084-4A3A-8A0B-24E3B4429303}">
      <dsp:nvSpPr>
        <dsp:cNvPr id="0" name=""/>
        <dsp:cNvSpPr/>
      </dsp:nvSpPr>
      <dsp:spPr>
        <a:xfrm>
          <a:off x="6295081" y="828100"/>
          <a:ext cx="2848918" cy="24044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5" y="1180225"/>
        <a:ext cx="2014490" cy="1700209"/>
      </dsp:txXfrm>
    </dsp:sp>
    <dsp:sp modelId="{30729D24-0D62-4224-8B03-8D0408277A71}">
      <dsp:nvSpPr>
        <dsp:cNvPr id="0" name=""/>
        <dsp:cNvSpPr/>
      </dsp:nvSpPr>
      <dsp:spPr>
        <a:xfrm rot="9042603">
          <a:off x="2617823" y="2576530"/>
          <a:ext cx="519923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763830" y="2658909"/>
        <a:ext cx="363946" cy="361598"/>
      </dsp:txXfrm>
    </dsp:sp>
    <dsp:sp modelId="{9B89C421-F0D8-44E3-BD0A-4C6E08938364}">
      <dsp:nvSpPr>
        <dsp:cNvPr id="0" name=""/>
        <dsp:cNvSpPr/>
      </dsp:nvSpPr>
      <dsp:spPr>
        <a:xfrm>
          <a:off x="344841" y="2627812"/>
          <a:ext cx="2257525" cy="207543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</a:p>
      </dsp:txBody>
      <dsp:txXfrm>
        <a:off x="675448" y="2931752"/>
        <a:ext cx="1596311" cy="1467553"/>
      </dsp:txXfrm>
    </dsp:sp>
    <dsp:sp modelId="{7CD94444-8331-41F3-825C-CDF51849DCA2}">
      <dsp:nvSpPr>
        <dsp:cNvPr id="0" name=""/>
        <dsp:cNvSpPr/>
      </dsp:nvSpPr>
      <dsp:spPr>
        <a:xfrm rot="11572512">
          <a:off x="2349281" y="1308393"/>
          <a:ext cx="55979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515109" y="1447637"/>
        <a:ext cx="391859" cy="361598"/>
      </dsp:txXfrm>
    </dsp:sp>
    <dsp:sp modelId="{30D3701F-8426-4130-8133-4F32806D0F99}">
      <dsp:nvSpPr>
        <dsp:cNvPr id="0" name=""/>
        <dsp:cNvSpPr/>
      </dsp:nvSpPr>
      <dsp:spPr>
        <a:xfrm>
          <a:off x="251515" y="385799"/>
          <a:ext cx="1873105" cy="17890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обеспечение сбалансированности местного бюджета</a:t>
          </a:r>
        </a:p>
      </dsp:txBody>
      <dsp:txXfrm>
        <a:off x="525825" y="647799"/>
        <a:ext cx="1324485" cy="1265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36227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30 029,5 тыс. рублей</a:t>
          </a:r>
        </a:p>
      </dsp:txBody>
      <dsp:txXfrm>
        <a:off x="234993" y="80794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latin typeface="Times New Roman" pitchFamily="18" charset="0"/>
              <a:cs typeface="Times New Roman" pitchFamily="18" charset="0"/>
            </a:rPr>
            <a:t>505,2 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рублей</a:t>
          </a: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3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54 860,5 тыс. рублей</a:t>
          </a:r>
        </a:p>
      </dsp:txBody>
      <dsp:txXfrm>
        <a:off x="309970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itchFamily="18" charset="0"/>
              <a:cs typeface="Times New Roman" pitchFamily="18" charset="0"/>
            </a:rPr>
            <a:t>1 715,5 тыс. рублей</a:t>
          </a: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19 544,9 тыс. рублей</a:t>
          </a: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1 526,4 тыс. рублей</a:t>
          </a: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11 316,5тыс. руб.</a:t>
          </a: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876848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6 096,4тыс.руб.</a:t>
          </a:r>
        </a:p>
      </dsp:txBody>
      <dsp:txXfrm>
        <a:off x="591938" y="1780074"/>
        <a:ext cx="6773092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563076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год – 6 416,3тыс. руб.</a:t>
          </a:r>
        </a:p>
      </dsp:txBody>
      <dsp:txXfrm>
        <a:off x="447921" y="3364245"/>
        <a:ext cx="6459320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2025 год</a:t>
          </a: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287,4 тыс. руб.</a:t>
          </a: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2026 год</a:t>
          </a: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208473" y="1728187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65,0 тыс. руб.</a:t>
          </a:r>
        </a:p>
      </dsp:txBody>
      <dsp:txXfrm>
        <a:off x="4780800" y="1728187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2027 год</a:t>
          </a: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86,0 тыс. руб.</a:t>
          </a:r>
        </a:p>
      </dsp:txBody>
      <dsp:txXfrm>
        <a:off x="4756082" y="3262829"/>
        <a:ext cx="1716981" cy="1144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6" cy="397621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82535" y="0"/>
          <a:ext cx="4804307" cy="397621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2025</a:t>
          </a:r>
        </a:p>
      </dsp:txBody>
      <dsp:txXfrm>
        <a:off x="1982535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88108" y="1192867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2026</a:t>
          </a:r>
        </a:p>
      </dsp:txBody>
      <dsp:txXfrm>
        <a:off x="1988108" y="1192867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8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2027</a:t>
          </a:r>
        </a:p>
      </dsp:txBody>
      <dsp:txXfrm>
        <a:off x="1988108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1 818,7 тыс. рублей</a:t>
          </a:r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0,0тыс. рублей</a:t>
          </a:r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0,0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400600" cy="378565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1152128" cy="1080120"/>
          </a:xfrm>
          <a:prstGeom prst="rect">
            <a:avLst/>
          </a:prstGeom>
        </p:spPr>
      </p:pic>
      <p:pic>
        <p:nvPicPr>
          <p:cNvPr id="5122" name="Picture 2" descr="C:\Users\админ\Pictures\тане др\getImage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3563888" cy="44371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Богураевского сельского поселения, и непрограммные расходы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743515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92640110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209232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43042" y="52863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Богураевского сельского поселения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непрограммные 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Богураевского сельского поселения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7256240"/>
              </p:ext>
            </p:extLst>
          </p:nvPr>
        </p:nvGraphicFramePr>
        <p:xfrm>
          <a:off x="323528" y="145740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2024 году</a:t>
            </a: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94643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 местного бюджета в 2025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04951049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833651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95367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8203870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Муниципальная программа «Развитие транспортной системы»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42979754"/>
              </p:ext>
            </p:extLst>
          </p:nvPr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/>
              <a:t>муниципальными финансами»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1821203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Муниципальная программа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 на территории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Богураевского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сельского поселения</a:t>
            </a:r>
            <a:r>
              <a:rPr lang="ru-RU" b="1" i="1" dirty="0"/>
              <a:t>»</a:t>
            </a:r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1728192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872" y="2204864"/>
            <a:ext cx="1584176" cy="12024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4211960" y="2780928"/>
            <a:ext cx="1800200" cy="115212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25 502,5 </a:t>
            </a:r>
            <a:r>
              <a:rPr lang="ru-RU" sz="1400" dirty="0"/>
              <a:t>тыс. рублей</a:t>
            </a:r>
          </a:p>
        </p:txBody>
      </p:sp>
      <p:sp>
        <p:nvSpPr>
          <p:cNvPr id="9" name="Овал 8"/>
          <p:cNvSpPr/>
          <p:nvPr/>
        </p:nvSpPr>
        <p:spPr>
          <a:xfrm rot="20459294">
            <a:off x="968436" y="2526446"/>
            <a:ext cx="1944216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3 018,0 </a:t>
            </a:r>
            <a:r>
              <a:rPr lang="ru-RU" sz="1400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1656184" cy="11521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2027 год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16216" y="4437112"/>
            <a:ext cx="1656184" cy="115212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2 108,0 </a:t>
            </a:r>
            <a:r>
              <a:rPr lang="ru-RU" sz="1400" dirty="0"/>
              <a:t>тыс. рублей</a:t>
            </a:r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3212976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Форма образования расходования денежных средств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Поступающие в бюджет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Выплачиваемые из бюджета денежные средства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 БЮДЖЕТА</a:t>
            </a:r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Муниципальная программа </a:t>
            </a:r>
          </a:p>
          <a:p>
            <a:pPr algn="ctr"/>
            <a:r>
              <a:rPr lang="ru-RU" b="1" dirty="0"/>
              <a:t>«</a:t>
            </a:r>
            <a:r>
              <a:rPr lang="ru-RU" b="1" dirty="0" err="1"/>
              <a:t>Энергоэффективность</a:t>
            </a:r>
            <a:r>
              <a:rPr lang="ru-RU" b="1" dirty="0"/>
              <a:t> и развитие энергетики»</a:t>
            </a: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 </a:t>
            </a:r>
          </a:p>
          <a:p>
            <a:pPr algn="ctr"/>
            <a:r>
              <a:rPr lang="ru-RU" dirty="0"/>
              <a:t>296,2 тыс. рублей</a:t>
            </a: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  <a:p>
            <a:pPr algn="ctr"/>
            <a:r>
              <a:rPr lang="ru-RU" dirty="0"/>
              <a:t>2,5 тыс. рублей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2027 год</a:t>
            </a:r>
          </a:p>
          <a:p>
            <a:pPr algn="ctr"/>
            <a:r>
              <a:rPr lang="ru-RU" dirty="0"/>
              <a:t>2,5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356992"/>
            <a:ext cx="8294576" cy="3312368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проект бюджета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посоеления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создаст дополнительные условия для выполнения поставленных Президентом России, Губернатором области, Главой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стратегических задач в секторах муниципальной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  <p:pic>
        <p:nvPicPr>
          <p:cNvPr id="3078" name="Picture 6" descr="http://dg55.mycdn.me/getImage?photoId=494224315238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3240360" cy="2520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админ\Pictures\тане др\getImage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096344" cy="273630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Гражданин, его участие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8"/>
            <a:ext cx="3024336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Помогает формировать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доходную часть бюджета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1521" y="4509120"/>
            <a:ext cx="396044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(культура  и другие направления социальных гарантий населению)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3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8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229200"/>
            <a:ext cx="1242138" cy="8930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373216"/>
            <a:ext cx="1224136" cy="79208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5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2413177431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358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Богураевского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Богураевского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Богураевского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355629848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709418"/>
            <a:ext cx="2520282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d0039dce29a91356737593c461269ae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2780928"/>
            <a:ext cx="2555776" cy="2051923"/>
          </a:xfrm>
          <a:prstGeom prst="rect">
            <a:avLst/>
          </a:prstGeom>
        </p:spPr>
      </p:pic>
      <p:pic>
        <p:nvPicPr>
          <p:cNvPr id="9" name="Рисунок 8" descr="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4682" y="4869160"/>
            <a:ext cx="258931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1069370"/>
              </p:ext>
            </p:extLst>
          </p:nvPr>
        </p:nvGraphicFramePr>
        <p:xfrm>
          <a:off x="0" y="656692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1916832"/>
            <a:ext cx="2160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в полной мере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приоритизации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структуры бюджетных 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расходов в целях увеличения доли средств, направляемых на 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развитие человеческого капитала и инфраструктуры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Богураевского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Доходы бюджета                                   </a:t>
            </a:r>
            <a:r>
              <a:rPr lang="en-US" sz="1400" dirty="0"/>
              <a:t>30 534,7 </a:t>
            </a:r>
            <a:r>
              <a:rPr lang="ru-RU" sz="1400" dirty="0"/>
              <a:t>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Расходы бюджета                                 </a:t>
            </a:r>
            <a:r>
              <a:rPr lang="en-US" sz="1400" dirty="0"/>
              <a:t>30 534,7 </a:t>
            </a:r>
            <a:r>
              <a:rPr lang="ru-RU" sz="1400" dirty="0"/>
              <a:t>тыс. рублей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203848" y="1844824"/>
            <a:ext cx="2016224" cy="1944216"/>
          </a:xfrm>
          <a:prstGeom prst="flowChartMagneticDisk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Среднедушевой  доход по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Богураевскому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сельскому поселению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4,9 тыс. рублей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1 487,1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357430"/>
            <a:ext cx="280831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398,5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00372"/>
            <a:ext cx="2880320" cy="357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6 380,0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429000"/>
            <a:ext cx="2880320" cy="357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3857628"/>
            <a:ext cx="2952328" cy="8572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63,9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22 173,5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785926"/>
            <a:ext cx="316835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10 970,0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357430"/>
            <a:ext cx="3168352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оборона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410,8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2893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151,7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41586" y="5092157"/>
            <a:ext cx="313586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 20,0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508104" y="3643314"/>
            <a:ext cx="316835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3 522,8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36193" y="5526922"/>
            <a:ext cx="3146648" cy="28803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Культура, кинематография  11 316,5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4143380"/>
            <a:ext cx="31358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коммунальное хозяйство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3 941,5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42995" y="6383038"/>
            <a:ext cx="31757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79512" y="4786322"/>
            <a:ext cx="2952328" cy="514886"/>
          </a:xfrm>
          <a:prstGeom prst="round2DiagRect">
            <a:avLst/>
          </a:prstGeom>
          <a:ln/>
          <a:effectLst>
            <a:outerShdw blurRad="76200" dist="50800" dir="5400000" rotWithShape="0">
              <a:srgbClr val="4E3B30">
                <a:alpha val="6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580112" y="5882972"/>
            <a:ext cx="3096344" cy="43204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Социальная политика 81,4</a:t>
            </a:r>
          </a:p>
        </p:txBody>
      </p:sp>
      <p:sp>
        <p:nvSpPr>
          <p:cNvPr id="28" name="Прямоугольник с двумя скругленными противолежащими углами 24">
            <a:extLst>
              <a:ext uri="{FF2B5EF4-FFF2-40B4-BE49-F238E27FC236}">
                <a16:creationId xmlns:a16="http://schemas.microsoft.com/office/drawing/2014/main" id="{735BB62E-B58F-4EF6-B609-1782343EF2A6}"/>
              </a:ext>
            </a:extLst>
          </p:cNvPr>
          <p:cNvSpPr/>
          <p:nvPr/>
        </p:nvSpPr>
        <p:spPr>
          <a:xfrm>
            <a:off x="5524349" y="4594135"/>
            <a:ext cx="3135862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100,0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Виды межбюджетных трансфертов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Аналогия в семейном бюджете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/>
              <a:t>)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Субсидии (от лат.</a:t>
            </a:r>
          </a:p>
          <a:p>
            <a:r>
              <a:rPr lang="en-US" sz="1400" dirty="0"/>
              <a:t>«</a:t>
            </a:r>
            <a:r>
              <a:rPr lang="en-US" sz="1400" dirty="0" err="1"/>
              <a:t>Subsidium</a:t>
            </a:r>
            <a:r>
              <a:rPr lang="en-US" sz="1400" dirty="0"/>
              <a:t>» – </a:t>
            </a:r>
            <a:r>
              <a:rPr lang="ru-RU" sz="1400" dirty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90571525"/>
              </p:ext>
            </p:extLst>
          </p:nvPr>
        </p:nvGraphicFramePr>
        <p:xfrm>
          <a:off x="2699792" y="1124744"/>
          <a:ext cx="626469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3837</TotalTime>
  <Words>1141</Words>
  <Application>Microsoft Office PowerPoint</Application>
  <PresentationFormat>Экран (4:3)</PresentationFormat>
  <Paragraphs>235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Богураевского сельского поселения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 местного бюджета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Komp1</cp:lastModifiedBy>
  <cp:revision>426</cp:revision>
  <cp:lastPrinted>2013-11-22T13:20:24Z</cp:lastPrinted>
  <dcterms:created xsi:type="dcterms:W3CDTF">2013-11-19T11:15:28Z</dcterms:created>
  <dcterms:modified xsi:type="dcterms:W3CDTF">2025-01-21T12:06:20Z</dcterms:modified>
</cp:coreProperties>
</file>