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2" r:id="rId1"/>
  </p:sldMasterIdLst>
  <p:notesMasterIdLst>
    <p:notesMasterId r:id="rId11"/>
  </p:notesMasterIdLst>
  <p:sldIdLst>
    <p:sldId id="256" r:id="rId2"/>
    <p:sldId id="292" r:id="rId3"/>
    <p:sldId id="293" r:id="rId4"/>
    <p:sldId id="291" r:id="rId5"/>
    <p:sldId id="294" r:id="rId6"/>
    <p:sldId id="268" r:id="rId7"/>
    <p:sldId id="257" r:id="rId8"/>
    <p:sldId id="295" r:id="rId9"/>
    <p:sldId id="29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K_1" initials="P" lastIdx="2" clrIdx="0">
    <p:extLst>
      <p:ext uri="{19B8F6BF-5375-455C-9EA6-DF929625EA0E}">
        <p15:presenceInfo xmlns:p15="http://schemas.microsoft.com/office/powerpoint/2012/main" userId="PK_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837A"/>
    <a:srgbClr val="E92525"/>
    <a:srgbClr val="EC4D22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238" autoAdjust="0"/>
  </p:normalViewPr>
  <p:slideViewPr>
    <p:cSldViewPr>
      <p:cViewPr varScale="1">
        <p:scale>
          <a:sx n="93" d="100"/>
          <a:sy n="93" d="100"/>
        </p:scale>
        <p:origin x="90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731364829396342"/>
          <c:y val="0.33855287858759664"/>
          <c:w val="0.52833575967972224"/>
          <c:h val="0.5145350668375755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1"/>
            <c:bubble3D val="0"/>
            <c:explosion val="62"/>
            <c:extLst>
              <c:ext xmlns:c16="http://schemas.microsoft.com/office/drawing/2014/chart" uri="{C3380CC4-5D6E-409C-BE32-E72D297353CC}">
                <c16:uniqueId val="{00000000-6677-4EC7-BF6A-21FF3B7B3CB9}"/>
              </c:ext>
            </c:extLst>
          </c:dPt>
          <c:dLbls>
            <c:dLbl>
              <c:idx val="0"/>
              <c:layout>
                <c:manualLayout>
                  <c:x val="0.14768890465777595"/>
                  <c:y val="-5.91940985350399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77-4EC7-BF6A-21FF3B7B3C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Налог на доходы физических лиц</c:v>
                </c:pt>
                <c:pt idx="1">
                  <c:v>Единый сельскохозяйственный налог</c:v>
                </c:pt>
                <c:pt idx="2">
                  <c:v>Налоги на имущество</c:v>
                </c:pt>
                <c:pt idx="3">
                  <c:v>Государственная пошлина</c:v>
                </c:pt>
                <c:pt idx="4">
                  <c:v> Доходы от использования имущества</c:v>
                </c:pt>
                <c:pt idx="5">
                  <c:v>Доходы от компенсации затрат</c:v>
                </c:pt>
                <c:pt idx="6">
                  <c:v>Штрафы, санкции, возмещение ущерба</c:v>
                </c:pt>
                <c:pt idx="7">
                  <c:v>Прочие неналоговые доходы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1280.8</c:v>
                </c:pt>
                <c:pt idx="1">
                  <c:v>391.7</c:v>
                </c:pt>
                <c:pt idx="2">
                  <c:v>2298.1999999999998</c:v>
                </c:pt>
                <c:pt idx="3">
                  <c:v>7</c:v>
                </c:pt>
                <c:pt idx="4">
                  <c:v>70.5</c:v>
                </c:pt>
                <c:pt idx="5">
                  <c:v>25.1</c:v>
                </c:pt>
                <c:pt idx="6">
                  <c:v>2.2000000000000002</c:v>
                </c:pt>
                <c:pt idx="7">
                  <c:v>255.8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677-4EC7-BF6A-21FF3B7B3CB9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533540845335688"/>
          <c:y val="0.23765268389977928"/>
          <c:w val="0.48793193843867161"/>
          <c:h val="0.4736944453061925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44"/>
          <c:dLbls>
            <c:dLbl>
              <c:idx val="0"/>
              <c:layout>
                <c:manualLayout>
                  <c:x val="9.3381864502976517E-2"/>
                  <c:y val="-2.1561694396880153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/>
                    </a:pPr>
                    <a:fld id="{01C27C15-BC27-45BF-A1D3-92505D67295C}" type="CELLRANGE">
                      <a:rPr lang="en-US" baseline="0"/>
                      <a:pPr>
                        <a:defRPr sz="1400"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D87527DD-A336-4A9E-B68A-66FA35977222}" type="VALUE">
                      <a:rPr lang="en-US" baseline="0"/>
                      <a:pPr>
                        <a:defRPr sz="1400"/>
                      </a:pPr>
                      <a:t>[ЗНАЧЕНИЕ]</a:t>
                    </a:fld>
                    <a:r>
                      <a:rPr lang="en-US" baseline="0"/>
                      <a:t> </a:t>
                    </a:r>
                    <a:fld id="{F6A66E2A-6B72-4A4C-8949-294CFD2EBFAF}" type="PERCENTAGE">
                      <a:rPr lang="en-US" baseline="0"/>
                      <a:pPr>
                        <a:defRPr sz="1400"/>
                      </a:pPr>
                      <a:t>[ПРОЦЕНТ]</a:t>
                    </a:fld>
                    <a:endParaRPr lang="en-US" baseline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B473-41D5-875B-D4B8B4388B6D}"/>
                </c:ext>
              </c:extLst>
            </c:dLbl>
            <c:dLbl>
              <c:idx val="1"/>
              <c:layout>
                <c:manualLayout>
                  <c:x val="0.15361381388565801"/>
                  <c:y val="-0.18803036918045737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/>
                    </a:pPr>
                    <a:fld id="{CBE26391-8016-4850-88AB-11657DB74DDA}" type="CELLRANGE">
                      <a:rPr lang="en-US" baseline="0"/>
                      <a:pPr>
                        <a:defRPr sz="1400"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E73E5820-B352-4D45-9CE2-7A5C162089B7}" type="VALUE">
                      <a:rPr lang="en-US" baseline="0"/>
                      <a:pPr>
                        <a:defRPr sz="1400"/>
                      </a:pPr>
                      <a:t>[ЗНАЧЕНИЕ]</a:t>
                    </a:fld>
                    <a:r>
                      <a:rPr lang="en-US" baseline="0"/>
                      <a:t> </a:t>
                    </a:r>
                    <a:fld id="{90D93031-1590-4D63-A7E3-530161C79211}" type="PERCENTAGE">
                      <a:rPr lang="en-US" baseline="0"/>
                      <a:pPr>
                        <a:defRPr sz="1400"/>
                      </a:pPr>
                      <a:t>[ПРОЦЕНТ]</a:t>
                    </a:fld>
                    <a:endParaRPr lang="en-US" baseline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B473-41D5-875B-D4B8B4388B6D}"/>
                </c:ext>
              </c:extLst>
            </c:dLbl>
            <c:dLbl>
              <c:idx val="2"/>
              <c:layout>
                <c:manualLayout>
                  <c:x val="0.11293053862344717"/>
                  <c:y val="-1.8188518034538359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/>
                    </a:pPr>
                    <a:fld id="{22057AE3-A1DE-48B5-9A38-9A19BD103BA5}" type="CELLRANGE">
                      <a:rPr lang="en-US" baseline="0"/>
                      <a:pPr>
                        <a:defRPr sz="1400"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C16DDBCD-2846-4840-A76C-779C070F205D}" type="VALUE">
                      <a:rPr lang="en-US" baseline="0"/>
                      <a:pPr>
                        <a:defRPr sz="1400"/>
                      </a:pPr>
                      <a:t>[ЗНАЧЕНИЕ]</a:t>
                    </a:fld>
                    <a:r>
                      <a:rPr lang="en-US" baseline="0"/>
                      <a:t> </a:t>
                    </a:r>
                    <a:fld id="{F240CEB2-D4A1-4CD0-86AA-A1FB7FCD588A}" type="PERCENTAGE">
                      <a:rPr lang="en-US" baseline="0"/>
                      <a:pPr>
                        <a:defRPr sz="1400"/>
                      </a:pPr>
                      <a:t>[ПРОЦЕНТ]</a:t>
                    </a:fld>
                    <a:endParaRPr lang="en-US" baseline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B473-41D5-875B-D4B8B4388B6D}"/>
                </c:ext>
              </c:extLst>
            </c:dLbl>
            <c:dLbl>
              <c:idx val="3"/>
              <c:layout>
                <c:manualLayout>
                  <c:x val="-0.13839145960006005"/>
                  <c:y val="8.0400279055056714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/>
                    </a:pPr>
                    <a:fld id="{3205392E-4596-42D4-8915-A1BEEC6B256F}" type="CELLRANGE">
                      <a:rPr lang="en-US" baseline="0"/>
                      <a:pPr>
                        <a:defRPr sz="1400"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98D65887-3831-4DA6-919B-EDE4E6C7F124}" type="VALUE">
                      <a:rPr lang="en-US" baseline="0"/>
                      <a:pPr>
                        <a:defRPr sz="1400"/>
                      </a:pPr>
                      <a:t>[ЗНАЧЕНИЕ]</a:t>
                    </a:fld>
                    <a:r>
                      <a:rPr lang="en-US" baseline="0"/>
                      <a:t> </a:t>
                    </a:r>
                    <a:fld id="{B308E9C6-0096-4326-ACF9-3D0306C2AD0D}" type="PERCENTAGE">
                      <a:rPr lang="en-US" baseline="0"/>
                      <a:pPr>
                        <a:defRPr sz="1400"/>
                      </a:pPr>
                      <a:t>[ПРОЦЕНТ]</a:t>
                    </a:fld>
                    <a:endParaRPr lang="en-US" baseline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B473-41D5-875B-D4B8B4388B6D}"/>
                </c:ext>
              </c:extLst>
            </c:dLbl>
            <c:dLbl>
              <c:idx val="4"/>
              <c:layout>
                <c:manualLayout>
                  <c:x val="-6.2533754635297228E-2"/>
                  <c:y val="-3.7367121594003648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/>
                    </a:pPr>
                    <a:fld id="{36516898-DEB7-4F8A-A768-9B8FEDA6C3EA}" type="CELLRANGE">
                      <a:rPr lang="en-US" baseline="0"/>
                      <a:pPr>
                        <a:defRPr sz="1400"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57089EDC-D5F8-4949-B33D-C965472FB422}" type="VALUE">
                      <a:rPr lang="en-US" baseline="0"/>
                      <a:pPr>
                        <a:defRPr sz="1400"/>
                      </a:pPr>
                      <a:t>[ЗНАЧЕНИЕ]</a:t>
                    </a:fld>
                    <a:r>
                      <a:rPr lang="en-US" baseline="0"/>
                      <a:t> </a:t>
                    </a:r>
                    <a:fld id="{6EEF4692-79BF-4B0D-B7EB-0A9CC6568CB5}" type="PERCENTAGE">
                      <a:rPr lang="en-US" baseline="0"/>
                      <a:pPr>
                        <a:defRPr sz="1400"/>
                      </a:pPr>
                      <a:t>[ПРОЦЕНТ]</a:t>
                    </a:fld>
                    <a:endParaRPr lang="en-US" baseline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B473-41D5-875B-D4B8B4388B6D}"/>
                </c:ext>
              </c:extLst>
            </c:dLbl>
            <c:dLbl>
              <c:idx val="5"/>
              <c:layout>
                <c:manualLayout>
                  <c:x val="-0.12414643085294559"/>
                  <c:y val="-1.1913940873318235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/>
                    </a:pPr>
                    <a:fld id="{0B594E71-6316-4503-ADF6-1C562D0605D6}" type="CELLRANGE">
                      <a:rPr lang="en-US" baseline="0"/>
                      <a:pPr>
                        <a:defRPr sz="1400"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FB9B5750-4F02-43F5-A776-4F6C0514CCFF}" type="VALUE">
                      <a:rPr lang="en-US" baseline="0"/>
                      <a:pPr>
                        <a:defRPr sz="1400"/>
                      </a:pPr>
                      <a:t>[ЗНАЧЕНИЕ]</a:t>
                    </a:fld>
                    <a:r>
                      <a:rPr lang="en-US" baseline="0"/>
                      <a:t> </a:t>
                    </a:r>
                    <a:fld id="{B4018251-76D7-474B-8C63-4734571AEC33}" type="PERCENTAGE">
                      <a:rPr lang="en-US" baseline="0"/>
                      <a:pPr>
                        <a:defRPr sz="1400"/>
                      </a:pPr>
                      <a:t>[ПРОЦЕНТ]</a:t>
                    </a:fld>
                    <a:endParaRPr lang="en-US" baseline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B473-41D5-875B-D4B8B4388B6D}"/>
                </c:ext>
              </c:extLst>
            </c:dLbl>
            <c:dLbl>
              <c:idx val="6"/>
              <c:layout>
                <c:manualLayout>
                  <c:x val="-0.10184597451318247"/>
                  <c:y val="-0.10512385338108343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/>
                    </a:pPr>
                    <a:fld id="{4CAF2BA2-90E1-4979-95CC-BA1B0984BBF3}" type="CELLRANGE">
                      <a:rPr lang="en-US" baseline="0"/>
                      <a:pPr>
                        <a:defRPr sz="1400"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6BD7E852-FCBE-4947-9216-887466600608}" type="VALUE">
                      <a:rPr lang="en-US" baseline="0"/>
                      <a:pPr>
                        <a:defRPr sz="1400"/>
                      </a:pPr>
                      <a:t>[ЗНАЧЕНИЕ]</a:t>
                    </a:fld>
                    <a:r>
                      <a:rPr lang="en-US" baseline="0"/>
                      <a:t> </a:t>
                    </a:r>
                    <a:fld id="{6888BABF-5971-46F3-957B-BD673784498E}" type="PERCENTAGE">
                      <a:rPr lang="en-US" baseline="0"/>
                      <a:pPr>
                        <a:defRPr sz="1400"/>
                      </a:pPr>
                      <a:t>[ПРОЦЕНТ]</a:t>
                    </a:fld>
                    <a:endParaRPr lang="en-US" baseline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B473-41D5-875B-D4B8B4388B6D}"/>
                </c:ext>
              </c:extLst>
            </c:dLbl>
            <c:dLbl>
              <c:idx val="7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400"/>
                    </a:pPr>
                    <a:fld id="{BFB1939E-5A82-4046-BBC9-F1209B7D4B35}" type="CELLRANGE">
                      <a:rPr lang="en-US"/>
                      <a:pPr>
                        <a:defRPr sz="1400"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0AFBEE0A-CC36-4657-8B9E-0D6DB177B567}" type="VALUE">
                      <a:rPr lang="en-US" baseline="0"/>
                      <a:pPr>
                        <a:defRPr sz="1400"/>
                      </a:pPr>
                      <a:t>[ЗНАЧЕНИЕ]</a:t>
                    </a:fld>
                    <a:r>
                      <a:rPr lang="en-US" baseline="0"/>
                      <a:t> </a:t>
                    </a:r>
                    <a:fld id="{162C4B18-6E7A-4F75-A64F-6EE428A33786}" type="PERCENTAGE">
                      <a:rPr lang="en-US" baseline="0"/>
                      <a:pPr>
                        <a:defRPr sz="1400"/>
                      </a:pPr>
                      <a:t>[ПРОЦЕНТ]</a:t>
                    </a:fld>
                    <a:endParaRPr lang="en-US" baseline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B473-41D5-875B-D4B8B4388B6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F27E24EC-5A64-471F-A18D-A1B4C0433962}" type="CELLRANGE">
                      <a:rPr lang="ru-RU" sz="1400"/>
                      <a:pPr/>
                      <a:t>[ДИАПАЗОН ЯЧЕЕК]</a:t>
                    </a:fld>
                    <a:r>
                      <a:rPr lang="ru-RU" sz="1400" baseline="0" dirty="0"/>
                      <a:t> </a:t>
                    </a:r>
                    <a:fld id="{E93B51C3-629A-4730-9E23-F614B43260BC}" type="VALUE">
                      <a:rPr lang="ru-RU" sz="1400" baseline="0"/>
                      <a:pPr/>
                      <a:t>[ЗНАЧЕНИЕ]</a:t>
                    </a:fld>
                    <a:r>
                      <a:rPr lang="ru-RU" sz="1400" baseline="0" dirty="0"/>
                      <a:t> </a:t>
                    </a:r>
                    <a:fld id="{A6E29D54-9D91-4A77-82E4-66C030078B42}" type="PERCENTAGE">
                      <a:rPr lang="ru-RU" sz="1400" baseline="0"/>
                      <a:pPr/>
                      <a:t>[ПРОЦЕНТ]</a:t>
                    </a:fld>
                    <a:endParaRPr lang="ru-RU" sz="1400" baseline="0" dirty="0"/>
                  </a:p>
                </c:rich>
              </c:tx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B473-41D5-875B-D4B8B4388B6D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dLblPos val="bestFit"/>
            <c:showLegendKey val="1"/>
            <c:showVal val="1"/>
            <c:showCatName val="0"/>
            <c:showSerName val="0"/>
            <c:showPercent val="1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Наицональная безопасность и правоохранительная деятельность</c:v>
                </c:pt>
                <c:pt idx="3">
                  <c:v>Наицональная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9178.4</c:v>
                </c:pt>
                <c:pt idx="1">
                  <c:v>361.6</c:v>
                </c:pt>
                <c:pt idx="2">
                  <c:v>102.1</c:v>
                </c:pt>
                <c:pt idx="3">
                  <c:v>2296</c:v>
                </c:pt>
                <c:pt idx="4">
                  <c:v>5613.7</c:v>
                </c:pt>
                <c:pt idx="5">
                  <c:v>6.5</c:v>
                </c:pt>
                <c:pt idx="6">
                  <c:v>8877.2000000000007</c:v>
                </c:pt>
                <c:pt idx="7">
                  <c:v>8.1</c:v>
                </c:pt>
                <c:pt idx="8">
                  <c:v>20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Лист1!$A$2:$A$10</c15:f>
                <c15:dlblRangeCache>
                  <c:ptCount val="9"/>
                  <c:pt idx="0">
                    <c:v>Общегосударственные вопросы</c:v>
                  </c:pt>
                  <c:pt idx="1">
                    <c:v>Национальная оборона</c:v>
                  </c:pt>
                  <c:pt idx="2">
                    <c:v>Наицональная безопасность и правоохранительная деятельность</c:v>
                  </c:pt>
                  <c:pt idx="3">
                    <c:v>Наицональная экономика</c:v>
                  </c:pt>
                  <c:pt idx="4">
                    <c:v>Жилищно-коммунальное хозяйство</c:v>
                  </c:pt>
                  <c:pt idx="5">
                    <c:v>Образование</c:v>
                  </c:pt>
                  <c:pt idx="6">
                    <c:v>Культура</c:v>
                  </c:pt>
                  <c:pt idx="7">
                    <c:v>Социальная политика</c:v>
                  </c:pt>
                  <c:pt idx="8">
                    <c:v>Физическая культура и спорт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B473-41D5-875B-D4B8B4388B6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 2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Наицональная безопасность и правоохранительная деятельность</c:v>
                </c:pt>
                <c:pt idx="3">
                  <c:v>Наицональная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34.683111897096389</c:v>
                </c:pt>
                <c:pt idx="1">
                  <c:v>1.3664051754107531</c:v>
                </c:pt>
                <c:pt idx="2">
                  <c:v>0.38581296573406493</c:v>
                </c:pt>
                <c:pt idx="3">
                  <c:v>8.6760682597983649</c:v>
                </c:pt>
                <c:pt idx="4">
                  <c:v>21.212911319699515</c:v>
                </c:pt>
                <c:pt idx="5">
                  <c:v>2.4562039934098161E-2</c:v>
                </c:pt>
                <c:pt idx="6">
                  <c:v>33.544944754304034</c:v>
                </c:pt>
                <c:pt idx="7">
                  <c:v>3.0608080533260782E-2</c:v>
                </c:pt>
                <c:pt idx="8">
                  <c:v>7.5575507489532803E-2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473-41D5-875B-D4B8B4388B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021DD5-1605-4354-B4EC-4D8903F1A86C}" type="doc">
      <dgm:prSet loTypeId="urn:microsoft.com/office/officeart/2005/8/layout/equation1" loCatId="relationship" qsTypeId="urn:microsoft.com/office/officeart/2005/8/quickstyle/simple3" qsCatId="simple" csTypeId="urn:microsoft.com/office/officeart/2005/8/colors/accent1_2" csCatId="accent1" phldr="1"/>
      <dgm:spPr/>
    </dgm:pt>
    <dgm:pt modelId="{0D3325B0-EFE7-4EDC-B236-2A6C5F8A4CC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</a:pPr>
          <a:r>
            <a:rPr lang="ru-RU" sz="20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Доходы</a:t>
          </a:r>
          <a:r>
            <a:rPr lang="ru-RU" sz="2800" b="1" dirty="0"/>
            <a:t> 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24865,0      тыс. рублей</a:t>
          </a:r>
          <a:endParaRPr lang="ru-RU" sz="2300" b="1" dirty="0">
            <a:solidFill>
              <a:srgbClr val="FF0000"/>
            </a:solidFill>
          </a:endParaRPr>
        </a:p>
      </dgm:t>
    </dgm:pt>
    <dgm:pt modelId="{C117579F-1BD2-4347-ACEC-B02F1A1287B6}" type="parTrans" cxnId="{BF3EC7F0-ED83-4D30-9368-78D989F70BB3}">
      <dgm:prSet/>
      <dgm:spPr/>
      <dgm:t>
        <a:bodyPr/>
        <a:lstStyle/>
        <a:p>
          <a:endParaRPr lang="ru-RU"/>
        </a:p>
      </dgm:t>
    </dgm:pt>
    <dgm:pt modelId="{2E3E11CF-1CA8-4759-B1C9-7AE67856EA0D}" type="sibTrans" cxnId="{BF3EC7F0-ED83-4D30-9368-78D989F70BB3}">
      <dgm:prSet/>
      <dgm:spPr/>
      <dgm:t>
        <a:bodyPr/>
        <a:lstStyle/>
        <a:p>
          <a:endParaRPr lang="ru-RU" dirty="0"/>
        </a:p>
      </dgm:t>
    </dgm:pt>
    <dgm:pt modelId="{3CEEB34D-3D66-46AA-9719-58B6BC3D4C4D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Расходы </a:t>
          </a:r>
          <a:r>
            <a:rPr lang="ru-RU" sz="18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26463,6          тыс. рублей</a:t>
          </a:r>
        </a:p>
      </dgm:t>
    </dgm:pt>
    <dgm:pt modelId="{413B744C-0943-41D0-8F3F-5E3871442B59}" type="parTrans" cxnId="{0410F743-8EF2-42FE-BF14-A6CCC53FC4F4}">
      <dgm:prSet/>
      <dgm:spPr/>
      <dgm:t>
        <a:bodyPr/>
        <a:lstStyle/>
        <a:p>
          <a:endParaRPr lang="ru-RU"/>
        </a:p>
      </dgm:t>
    </dgm:pt>
    <dgm:pt modelId="{5545F9C6-2B3F-4CA0-96F0-F55E76C1B05C}" type="sibTrans" cxnId="{0410F743-8EF2-42FE-BF14-A6CCC53FC4F4}">
      <dgm:prSet/>
      <dgm:spPr/>
      <dgm:t>
        <a:bodyPr/>
        <a:lstStyle/>
        <a:p>
          <a:endParaRPr lang="ru-RU"/>
        </a:p>
      </dgm:t>
    </dgm:pt>
    <dgm:pt modelId="{E5831E24-16CE-453A-B367-FCC276E54DC4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</a:pPr>
          <a:r>
            <a: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Профицит </a:t>
          </a:r>
          <a:r>
            <a:rPr lang="ru-RU" sz="2000" b="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1598,7        </a:t>
          </a:r>
          <a:r>
            <a: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рублей</a:t>
          </a:r>
        </a:p>
      </dgm:t>
    </dgm:pt>
    <dgm:pt modelId="{109D1309-96EC-40C0-B841-41459867000D}" type="parTrans" cxnId="{19984060-35F5-471C-81A6-C1512993B04B}">
      <dgm:prSet/>
      <dgm:spPr/>
      <dgm:t>
        <a:bodyPr/>
        <a:lstStyle/>
        <a:p>
          <a:endParaRPr lang="ru-RU"/>
        </a:p>
      </dgm:t>
    </dgm:pt>
    <dgm:pt modelId="{8047B348-788B-449B-B67C-7F21CF0BB98E}" type="sibTrans" cxnId="{19984060-35F5-471C-81A6-C1512993B04B}">
      <dgm:prSet/>
      <dgm:spPr/>
      <dgm:t>
        <a:bodyPr/>
        <a:lstStyle/>
        <a:p>
          <a:endParaRPr lang="ru-RU"/>
        </a:p>
      </dgm:t>
    </dgm:pt>
    <dgm:pt modelId="{8DDC558D-C106-435F-B448-CE6016947875}" type="pres">
      <dgm:prSet presAssocID="{3E021DD5-1605-4354-B4EC-4D8903F1A86C}" presName="linearFlow" presStyleCnt="0">
        <dgm:presLayoutVars>
          <dgm:dir/>
          <dgm:resizeHandles val="exact"/>
        </dgm:presLayoutVars>
      </dgm:prSet>
      <dgm:spPr/>
    </dgm:pt>
    <dgm:pt modelId="{47DA5C43-87F9-4041-B571-96E4641A628F}" type="pres">
      <dgm:prSet presAssocID="{0D3325B0-EFE7-4EDC-B236-2A6C5F8A4CC7}" presName="node" presStyleLbl="node1" presStyleIdx="0" presStyleCnt="3" custAng="0" custScaleX="124807" custLinFactNeighborX="-1292" custLinFactNeighborY="-5700">
        <dgm:presLayoutVars>
          <dgm:bulletEnabled val="1"/>
        </dgm:presLayoutVars>
      </dgm:prSet>
      <dgm:spPr/>
    </dgm:pt>
    <dgm:pt modelId="{D0F45B20-57AD-4D8B-8D76-257FE27E0968}" type="pres">
      <dgm:prSet presAssocID="{2E3E11CF-1CA8-4759-B1C9-7AE67856EA0D}" presName="spacerL" presStyleCnt="0"/>
      <dgm:spPr/>
    </dgm:pt>
    <dgm:pt modelId="{7183D05E-D7B3-4E6A-88EF-AFDFBE4C93A9}" type="pres">
      <dgm:prSet presAssocID="{2E3E11CF-1CA8-4759-B1C9-7AE67856EA0D}" presName="sibTrans" presStyleLbl="sibTrans2D1" presStyleIdx="0" presStyleCnt="2" custScaleX="91643" custScaleY="16113" custLinFactNeighborX="11517" custLinFactNeighborY="-1351"/>
      <dgm:spPr>
        <a:prstGeom prst="round1Rect">
          <a:avLst/>
        </a:prstGeom>
      </dgm:spPr>
    </dgm:pt>
    <dgm:pt modelId="{75863D13-53DD-4A6F-977C-4DC7F6A3C517}" type="pres">
      <dgm:prSet presAssocID="{2E3E11CF-1CA8-4759-B1C9-7AE67856EA0D}" presName="spacerR" presStyleCnt="0"/>
      <dgm:spPr/>
    </dgm:pt>
    <dgm:pt modelId="{26F00F57-DBE0-4803-B685-582CE0BF695F}" type="pres">
      <dgm:prSet presAssocID="{3CEEB34D-3D66-46AA-9719-58B6BC3D4C4D}" presName="node" presStyleLbl="node1" presStyleIdx="1" presStyleCnt="3" custScaleX="140033" custLinFactNeighborX="-18254" custLinFactNeighborY="356">
        <dgm:presLayoutVars>
          <dgm:bulletEnabled val="1"/>
        </dgm:presLayoutVars>
      </dgm:prSet>
      <dgm:spPr/>
    </dgm:pt>
    <dgm:pt modelId="{34364FB8-E176-4299-8ABC-04F6C9237ADF}" type="pres">
      <dgm:prSet presAssocID="{5545F9C6-2B3F-4CA0-96F0-F55E76C1B05C}" presName="spacerL" presStyleCnt="0"/>
      <dgm:spPr/>
    </dgm:pt>
    <dgm:pt modelId="{C9F59194-2611-4388-8F26-924DFEC37142}" type="pres">
      <dgm:prSet presAssocID="{5545F9C6-2B3F-4CA0-96F0-F55E76C1B05C}" presName="sibTrans" presStyleLbl="sibTrans2D1" presStyleIdx="1" presStyleCnt="2" custScaleX="48325"/>
      <dgm:spPr/>
    </dgm:pt>
    <dgm:pt modelId="{A5B5E0E8-4600-4030-B774-4BB51C108E56}" type="pres">
      <dgm:prSet presAssocID="{5545F9C6-2B3F-4CA0-96F0-F55E76C1B05C}" presName="spacerR" presStyleCnt="0"/>
      <dgm:spPr/>
    </dgm:pt>
    <dgm:pt modelId="{3FABF8A8-C6A0-410D-8A6E-73B2D081BDF5}" type="pres">
      <dgm:prSet presAssocID="{E5831E24-16CE-453A-B367-FCC276E54DC4}" presName="node" presStyleLbl="node1" presStyleIdx="2" presStyleCnt="3" custAng="0" custScaleX="132962">
        <dgm:presLayoutVars>
          <dgm:bulletEnabled val="1"/>
        </dgm:presLayoutVars>
      </dgm:prSet>
      <dgm:spPr/>
    </dgm:pt>
  </dgm:ptLst>
  <dgm:cxnLst>
    <dgm:cxn modelId="{2DC2333A-F5E9-45AE-A2F1-C60E4D5603F4}" type="presOf" srcId="{5545F9C6-2B3F-4CA0-96F0-F55E76C1B05C}" destId="{C9F59194-2611-4388-8F26-924DFEC37142}" srcOrd="0" destOrd="0" presId="urn:microsoft.com/office/officeart/2005/8/layout/equation1"/>
    <dgm:cxn modelId="{82377D3B-C2FD-4606-93A1-111FA699B939}" type="presOf" srcId="{0D3325B0-EFE7-4EDC-B236-2A6C5F8A4CC7}" destId="{47DA5C43-87F9-4041-B571-96E4641A628F}" srcOrd="0" destOrd="0" presId="urn:microsoft.com/office/officeart/2005/8/layout/equation1"/>
    <dgm:cxn modelId="{19984060-35F5-471C-81A6-C1512993B04B}" srcId="{3E021DD5-1605-4354-B4EC-4D8903F1A86C}" destId="{E5831E24-16CE-453A-B367-FCC276E54DC4}" srcOrd="2" destOrd="0" parTransId="{109D1309-96EC-40C0-B841-41459867000D}" sibTransId="{8047B348-788B-449B-B67C-7F21CF0BB98E}"/>
    <dgm:cxn modelId="{0410F743-8EF2-42FE-BF14-A6CCC53FC4F4}" srcId="{3E021DD5-1605-4354-B4EC-4D8903F1A86C}" destId="{3CEEB34D-3D66-46AA-9719-58B6BC3D4C4D}" srcOrd="1" destOrd="0" parTransId="{413B744C-0943-41D0-8F3F-5E3871442B59}" sibTransId="{5545F9C6-2B3F-4CA0-96F0-F55E76C1B05C}"/>
    <dgm:cxn modelId="{61561084-6A6C-4391-AB94-5800CA0F3A79}" type="presOf" srcId="{E5831E24-16CE-453A-B367-FCC276E54DC4}" destId="{3FABF8A8-C6A0-410D-8A6E-73B2D081BDF5}" srcOrd="0" destOrd="0" presId="urn:microsoft.com/office/officeart/2005/8/layout/equation1"/>
    <dgm:cxn modelId="{EC5681AC-D249-4A2A-9885-B7C917499F55}" type="presOf" srcId="{3E021DD5-1605-4354-B4EC-4D8903F1A86C}" destId="{8DDC558D-C106-435F-B448-CE6016947875}" srcOrd="0" destOrd="0" presId="urn:microsoft.com/office/officeart/2005/8/layout/equation1"/>
    <dgm:cxn modelId="{90E3A0B1-305A-4CF4-9ACD-2A0C8FD0D54E}" type="presOf" srcId="{3CEEB34D-3D66-46AA-9719-58B6BC3D4C4D}" destId="{26F00F57-DBE0-4803-B685-582CE0BF695F}" srcOrd="0" destOrd="0" presId="urn:microsoft.com/office/officeart/2005/8/layout/equation1"/>
    <dgm:cxn modelId="{AA2077D6-6B6D-48A0-9777-1DA89F7FF52F}" type="presOf" srcId="{2E3E11CF-1CA8-4759-B1C9-7AE67856EA0D}" destId="{7183D05E-D7B3-4E6A-88EF-AFDFBE4C93A9}" srcOrd="0" destOrd="0" presId="urn:microsoft.com/office/officeart/2005/8/layout/equation1"/>
    <dgm:cxn modelId="{BF3EC7F0-ED83-4D30-9368-78D989F70BB3}" srcId="{3E021DD5-1605-4354-B4EC-4D8903F1A86C}" destId="{0D3325B0-EFE7-4EDC-B236-2A6C5F8A4CC7}" srcOrd="0" destOrd="0" parTransId="{C117579F-1BD2-4347-ACEC-B02F1A1287B6}" sibTransId="{2E3E11CF-1CA8-4759-B1C9-7AE67856EA0D}"/>
    <dgm:cxn modelId="{0C2E1FB3-76FA-430D-8081-7FF4A5A2F5B4}" type="presParOf" srcId="{8DDC558D-C106-435F-B448-CE6016947875}" destId="{47DA5C43-87F9-4041-B571-96E4641A628F}" srcOrd="0" destOrd="0" presId="urn:microsoft.com/office/officeart/2005/8/layout/equation1"/>
    <dgm:cxn modelId="{038DD87D-F1F6-4990-A6AB-07B46DDD7C42}" type="presParOf" srcId="{8DDC558D-C106-435F-B448-CE6016947875}" destId="{D0F45B20-57AD-4D8B-8D76-257FE27E0968}" srcOrd="1" destOrd="0" presId="urn:microsoft.com/office/officeart/2005/8/layout/equation1"/>
    <dgm:cxn modelId="{2FE7C66E-D845-46C5-80AB-0EB628C2A99D}" type="presParOf" srcId="{8DDC558D-C106-435F-B448-CE6016947875}" destId="{7183D05E-D7B3-4E6A-88EF-AFDFBE4C93A9}" srcOrd="2" destOrd="0" presId="urn:microsoft.com/office/officeart/2005/8/layout/equation1"/>
    <dgm:cxn modelId="{48493313-1139-49DA-89E0-5CE8084555F3}" type="presParOf" srcId="{8DDC558D-C106-435F-B448-CE6016947875}" destId="{75863D13-53DD-4A6F-977C-4DC7F6A3C517}" srcOrd="3" destOrd="0" presId="urn:microsoft.com/office/officeart/2005/8/layout/equation1"/>
    <dgm:cxn modelId="{02F91263-A2FD-4695-B238-0250B46B3455}" type="presParOf" srcId="{8DDC558D-C106-435F-B448-CE6016947875}" destId="{26F00F57-DBE0-4803-B685-582CE0BF695F}" srcOrd="4" destOrd="0" presId="urn:microsoft.com/office/officeart/2005/8/layout/equation1"/>
    <dgm:cxn modelId="{EBCCCCC8-7E41-463A-9669-42B8A8374948}" type="presParOf" srcId="{8DDC558D-C106-435F-B448-CE6016947875}" destId="{34364FB8-E176-4299-8ABC-04F6C9237ADF}" srcOrd="5" destOrd="0" presId="urn:microsoft.com/office/officeart/2005/8/layout/equation1"/>
    <dgm:cxn modelId="{B7A0E522-4FDD-43A5-8315-775ECE065B63}" type="presParOf" srcId="{8DDC558D-C106-435F-B448-CE6016947875}" destId="{C9F59194-2611-4388-8F26-924DFEC37142}" srcOrd="6" destOrd="0" presId="urn:microsoft.com/office/officeart/2005/8/layout/equation1"/>
    <dgm:cxn modelId="{55AFF089-0C58-4D03-8BCE-51F9277818CA}" type="presParOf" srcId="{8DDC558D-C106-435F-B448-CE6016947875}" destId="{A5B5E0E8-4600-4030-B774-4BB51C108E56}" srcOrd="7" destOrd="0" presId="urn:microsoft.com/office/officeart/2005/8/layout/equation1"/>
    <dgm:cxn modelId="{E1549D97-6F76-49D9-93BB-6713796A27F6}" type="presParOf" srcId="{8DDC558D-C106-435F-B448-CE6016947875}" destId="{3FABF8A8-C6A0-410D-8A6E-73B2D081BDF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A5C43-87F9-4041-B571-96E4641A628F}">
      <dsp:nvSpPr>
        <dsp:cNvPr id="0" name=""/>
        <dsp:cNvSpPr/>
      </dsp:nvSpPr>
      <dsp:spPr>
        <a:xfrm>
          <a:off x="2803" y="448446"/>
          <a:ext cx="2141458" cy="1715815"/>
        </a:xfrm>
        <a:prstGeom prst="ellipse">
          <a:avLst/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Доходы</a:t>
          </a:r>
          <a:r>
            <a:rPr lang="ru-RU" sz="2800" b="1" kern="1200" dirty="0"/>
            <a:t> 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24865,0      тыс. рублей</a:t>
          </a:r>
          <a:endParaRPr lang="ru-RU" sz="2300" b="1" kern="1200" dirty="0">
            <a:solidFill>
              <a:srgbClr val="FF0000"/>
            </a:solidFill>
          </a:endParaRPr>
        </a:p>
      </dsp:txBody>
      <dsp:txXfrm>
        <a:off x="316412" y="699721"/>
        <a:ext cx="1514240" cy="1213265"/>
      </dsp:txXfrm>
    </dsp:sp>
    <dsp:sp modelId="{7183D05E-D7B3-4E6A-88EF-AFDFBE4C93A9}">
      <dsp:nvSpPr>
        <dsp:cNvPr id="0" name=""/>
        <dsp:cNvSpPr/>
      </dsp:nvSpPr>
      <dsp:spPr>
        <a:xfrm>
          <a:off x="2301431" y="1310535"/>
          <a:ext cx="912006" cy="160352"/>
        </a:xfrm>
        <a:prstGeom prst="round1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 dirty="0"/>
        </a:p>
      </dsp:txBody>
      <dsp:txXfrm>
        <a:off x="2301431" y="1310535"/>
        <a:ext cx="904178" cy="160352"/>
      </dsp:txXfrm>
    </dsp:sp>
    <dsp:sp modelId="{26F00F57-DBE0-4803-B685-582CE0BF695F}">
      <dsp:nvSpPr>
        <dsp:cNvPr id="0" name=""/>
        <dsp:cNvSpPr/>
      </dsp:nvSpPr>
      <dsp:spPr>
        <a:xfrm>
          <a:off x="3311283" y="552356"/>
          <a:ext cx="2402708" cy="1715815"/>
        </a:xfrm>
        <a:prstGeom prst="ellipse">
          <a:avLst/>
        </a:prstGeom>
        <a:gradFill rotWithShape="1">
          <a:gsLst>
            <a:gs pos="0">
              <a:schemeClr val="accent4">
                <a:tint val="65000"/>
                <a:satMod val="270000"/>
              </a:schemeClr>
            </a:gs>
            <a:gs pos="25000">
              <a:schemeClr val="accent4">
                <a:tint val="60000"/>
                <a:satMod val="300000"/>
              </a:schemeClr>
            </a:gs>
            <a:gs pos="100000">
              <a:schemeClr val="accent4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Расходы </a:t>
          </a:r>
          <a:r>
            <a:rPr lang="ru-RU" sz="1800" b="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26463,6          тыс. рублей</a:t>
          </a:r>
        </a:p>
      </dsp:txBody>
      <dsp:txXfrm>
        <a:off x="3663151" y="803631"/>
        <a:ext cx="1698972" cy="1213265"/>
      </dsp:txXfrm>
    </dsp:sp>
    <dsp:sp modelId="{C9F59194-2611-4388-8F26-924DFEC37142}">
      <dsp:nvSpPr>
        <dsp:cNvPr id="0" name=""/>
        <dsp:cNvSpPr/>
      </dsp:nvSpPr>
      <dsp:spPr>
        <a:xfrm>
          <a:off x="5878748" y="906569"/>
          <a:ext cx="480917" cy="995173"/>
        </a:xfrm>
        <a:prstGeom prst="mathEqual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200" kern="1200"/>
        </a:p>
      </dsp:txBody>
      <dsp:txXfrm>
        <a:off x="5942494" y="1111575"/>
        <a:ext cx="353425" cy="585161"/>
      </dsp:txXfrm>
    </dsp:sp>
    <dsp:sp modelId="{3FABF8A8-C6A0-410D-8A6E-73B2D081BDF5}">
      <dsp:nvSpPr>
        <dsp:cNvPr id="0" name=""/>
        <dsp:cNvSpPr/>
      </dsp:nvSpPr>
      <dsp:spPr>
        <a:xfrm>
          <a:off x="6498990" y="546248"/>
          <a:ext cx="2281382" cy="1715815"/>
        </a:xfrm>
        <a:prstGeom prst="ellipse">
          <a:avLst/>
        </a:prstGeom>
        <a:gradFill rotWithShape="1">
          <a:gsLst>
            <a:gs pos="0">
              <a:schemeClr val="accent6">
                <a:tint val="65000"/>
                <a:satMod val="270000"/>
              </a:schemeClr>
            </a:gs>
            <a:gs pos="25000">
              <a:schemeClr val="accent6">
                <a:tint val="60000"/>
                <a:satMod val="300000"/>
              </a:schemeClr>
            </a:gs>
            <a:gs pos="100000">
              <a:schemeClr val="accent6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Профицит </a:t>
          </a:r>
          <a:r>
            <a:rPr lang="ru-RU" sz="2000" b="0" kern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1598,7        </a:t>
          </a:r>
          <a:r>
            <a:rPr lang="ru-RU" sz="2000" kern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800" kern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рублей</a:t>
          </a:r>
        </a:p>
      </dsp:txBody>
      <dsp:txXfrm>
        <a:off x="6833091" y="797523"/>
        <a:ext cx="1613180" cy="12132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0.62989</cdr:x>
      <cdr:y>0.51212</cdr:y>
    </cdr:from>
    <cdr:to>
      <cdr:x>0.74271</cdr:x>
      <cdr:y>0.66851</cdr:y>
    </cdr:to>
    <cdr:cxnSp macro="">
      <cdr:nvCxnSpPr>
        <cdr:cNvPr id="6" name="Прямая соединительная линия 5">
          <a:extLst xmlns:a="http://schemas.openxmlformats.org/drawingml/2006/main">
            <a:ext uri="{FF2B5EF4-FFF2-40B4-BE49-F238E27FC236}">
              <a16:creationId xmlns:a16="http://schemas.microsoft.com/office/drawing/2014/main" id="{84DBDA73-8187-57DC-5A05-27378A5B090F}"/>
            </a:ext>
          </a:extLst>
        </cdr:cNvPr>
        <cdr:cNvCxnSpPr/>
      </cdr:nvCxnSpPr>
      <cdr:spPr>
        <a:xfrm xmlns:a="http://schemas.openxmlformats.org/drawingml/2006/main">
          <a:off x="4786346" y="2214578"/>
          <a:ext cx="857224" cy="67628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F7EDD-8E4E-43E6-B323-0BB42933D857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5E184-6761-4BFE-979D-B3C5051B9B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85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0127E2A-B116-4C06-97C5-CB0DE7D3B046}" type="datetimeFigureOut">
              <a:rPr lang="ru-RU" smtClean="0"/>
              <a:pPr/>
              <a:t>10.06.2025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B225B28-8076-4AEF-9389-5C28A54643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285728"/>
            <a:ext cx="6552728" cy="334960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Администрация 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 сельского поселения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59832" y="4149080"/>
            <a:ext cx="5832648" cy="230425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Исполнение бюджета </a:t>
            </a:r>
          </a:p>
          <a:p>
            <a:pPr algn="ctr"/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 Белокалитвинского района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ea typeface="Arimo" pitchFamily="34" charset="0"/>
                <a:cs typeface="Times New Roman" pitchFamily="18" charset="0"/>
              </a:rPr>
              <a:t>2024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год</a:t>
            </a:r>
          </a:p>
        </p:txBody>
      </p:sp>
      <p:pic>
        <p:nvPicPr>
          <p:cNvPr id="4" name="Рисунок 3" descr="http://oblast45.ru/uploads/publications/1545/fed7c7418dd0f5b0d055843e437c01ec4c2b23a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692696"/>
            <a:ext cx="6912768" cy="3528391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  <p:pic>
        <p:nvPicPr>
          <p:cNvPr id="6" name="Рисунок 5" descr="1317_b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188640"/>
            <a:ext cx="1008112" cy="980728"/>
          </a:xfrm>
          <a:prstGeom prst="rect">
            <a:avLst/>
          </a:prstGeom>
        </p:spPr>
      </p:pic>
      <p:pic>
        <p:nvPicPr>
          <p:cNvPr id="7" name="Picture 2" descr="C:\Users\админ\Pictures\тане др\getImage (4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212976"/>
            <a:ext cx="3563888" cy="3645024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10" name="TextBox 9"/>
          <p:cNvSpPr txBox="1"/>
          <p:nvPr/>
        </p:nvSpPr>
        <p:spPr>
          <a:xfrm rot="20812371">
            <a:off x="-535409" y="2013917"/>
            <a:ext cx="3940235" cy="1077218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</a:p>
          <a:p>
            <a:pPr algn="ctr"/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для граждан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9489604"/>
              </p:ext>
            </p:extLst>
          </p:nvPr>
        </p:nvGraphicFramePr>
        <p:xfrm>
          <a:off x="179512" y="3645024"/>
          <a:ext cx="8784976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475656" y="476672"/>
            <a:ext cx="6840760" cy="1224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Фактическое исполнение бюджета </a:t>
            </a:r>
          </a:p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2024 год</a:t>
            </a:r>
          </a:p>
        </p:txBody>
      </p:sp>
      <p:pic>
        <p:nvPicPr>
          <p:cNvPr id="5" name="Рисунок 4" descr="wpid-50d6436371366[1].jpg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00166" y="1785926"/>
            <a:ext cx="3240360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2" descr="http://www.tulapressa.ru/wp-content/uploads/2011/11/1262090558_48691_view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48064" y="1772816"/>
            <a:ext cx="2736304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547664" y="548680"/>
            <a:ext cx="6696744" cy="9361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Исполнение доходной части бюджета </a:t>
            </a:r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2555776" y="1700808"/>
            <a:ext cx="4536504" cy="864096"/>
          </a:xfrm>
          <a:prstGeom prst="round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Доходы бюджета всего - 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24865,0 тыс. рублей</a:t>
            </a:r>
          </a:p>
        </p:txBody>
      </p:sp>
      <p:sp>
        <p:nvSpPr>
          <p:cNvPr id="5" name="Овал 4"/>
          <p:cNvSpPr/>
          <p:nvPr/>
        </p:nvSpPr>
        <p:spPr>
          <a:xfrm rot="1298406">
            <a:off x="1052494" y="2564030"/>
            <a:ext cx="3088364" cy="14172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Налоговые и неналоговые доходы - 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4331,3 тыс. рублей</a:t>
            </a:r>
          </a:p>
        </p:txBody>
      </p:sp>
      <p:sp>
        <p:nvSpPr>
          <p:cNvPr id="7" name="Овал 6"/>
          <p:cNvSpPr/>
          <p:nvPr/>
        </p:nvSpPr>
        <p:spPr>
          <a:xfrm rot="963609">
            <a:off x="193747" y="3544121"/>
            <a:ext cx="2272710" cy="1661421"/>
          </a:xfrm>
          <a:prstGeom prst="ellipse">
            <a:avLst/>
          </a:prstGeom>
        </p:spPr>
        <p:style>
          <a:lnRef idx="1">
            <a:schemeClr val="accen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Налоговые доходы- 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3977,7 тыс. рублей</a:t>
            </a:r>
          </a:p>
        </p:txBody>
      </p:sp>
      <p:sp>
        <p:nvSpPr>
          <p:cNvPr id="8" name="Овал 7"/>
          <p:cNvSpPr/>
          <p:nvPr/>
        </p:nvSpPr>
        <p:spPr>
          <a:xfrm rot="20707477">
            <a:off x="5046372" y="2624075"/>
            <a:ext cx="3803785" cy="146583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Безвозмездные поступления  20533,6 тыс. рублей</a:t>
            </a:r>
          </a:p>
        </p:txBody>
      </p:sp>
      <p:sp>
        <p:nvSpPr>
          <p:cNvPr id="9" name="Овал 8"/>
          <p:cNvSpPr/>
          <p:nvPr/>
        </p:nvSpPr>
        <p:spPr>
          <a:xfrm>
            <a:off x="1979712" y="4149080"/>
            <a:ext cx="2016224" cy="1656184"/>
          </a:xfrm>
          <a:prstGeom prst="ellipse">
            <a:avLst/>
          </a:prstGeom>
        </p:spPr>
        <p:style>
          <a:lnRef idx="1">
            <a:schemeClr val="accen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Неналоговые доходы 353,6тыс. рублей</a:t>
            </a:r>
          </a:p>
        </p:txBody>
      </p:sp>
      <p:sp>
        <p:nvSpPr>
          <p:cNvPr id="10" name="Овал 9"/>
          <p:cNvSpPr/>
          <p:nvPr/>
        </p:nvSpPr>
        <p:spPr>
          <a:xfrm rot="538222">
            <a:off x="3958403" y="3991320"/>
            <a:ext cx="2059593" cy="12406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Дотации  14606,4 тыс. рублей</a:t>
            </a:r>
          </a:p>
        </p:txBody>
      </p:sp>
      <p:sp>
        <p:nvSpPr>
          <p:cNvPr id="11" name="Овал 10"/>
          <p:cNvSpPr/>
          <p:nvPr/>
        </p:nvSpPr>
        <p:spPr>
          <a:xfrm rot="21106435">
            <a:off x="5714422" y="4111661"/>
            <a:ext cx="1659749" cy="1261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Субвенции 361,8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Овал 11"/>
          <p:cNvSpPr/>
          <p:nvPr/>
        </p:nvSpPr>
        <p:spPr>
          <a:xfrm rot="20843012">
            <a:off x="6874415" y="3796836"/>
            <a:ext cx="2304819" cy="12973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Иные межбюджетные трансферты  5565,4  тыс. рублей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404664"/>
          </a:xfrm>
        </p:spPr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074765"/>
              </p:ext>
            </p:extLst>
          </p:nvPr>
        </p:nvGraphicFramePr>
        <p:xfrm>
          <a:off x="886354" y="836712"/>
          <a:ext cx="7498080" cy="513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zaymi-i-kredit[1]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560" y="0"/>
            <a:ext cx="2880320" cy="4608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 descr="money-coins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3068960"/>
            <a:ext cx="2777348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кругленный прямоугольник 3"/>
          <p:cNvSpPr/>
          <p:nvPr/>
        </p:nvSpPr>
        <p:spPr>
          <a:xfrm>
            <a:off x="3995936" y="188640"/>
            <a:ext cx="4464496" cy="64807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БЕЗВОЗМЕЗДНЫЕ ПОСТУПЛЕНИЯ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3707904" y="928670"/>
            <a:ext cx="4968552" cy="95273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Дотация бюджетам сельских поселений: на выравнивание бюджетной обеспеченности 13935,5 тыс. рублей и на поддержку мер по обеспечению сбалансированности бюджетов 670,9 тыс. рублей.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4139952" y="1988840"/>
            <a:ext cx="5004048" cy="72008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Субвенция на выполнение передаваемых полномочий (на составление протоколов об административных правонарушениях) 0,2 тыс. рублей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3491880" y="2852936"/>
            <a:ext cx="3240360" cy="93610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Субвенция на осуществление первичного воинского учета 361,6   тыс. рублей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115616" y="3933056"/>
            <a:ext cx="5018856" cy="1224136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Межбюджетные трансферты передаваемые из бюджета района на осуществление части полномочий по решению вопросов местного значения в соответствии с заключенными соглашениями 2250,1 тыс. рублей</a:t>
            </a: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1619672" y="5301208"/>
            <a:ext cx="5112568" cy="55668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Прочие межбюджетные трансферты, передаваемые бюджетам сельских поселений  3315,3 тыс. рублей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42976" y="6000768"/>
            <a:ext cx="5572164" cy="6429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Возврат остатков субсидий, субвенций и иных межбюджетных трансфертов 0,0 тыс. рублей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0"/>
            <a:ext cx="5093758" cy="642894"/>
          </a:xfrm>
        </p:spPr>
        <p:txBody>
          <a:bodyPr>
            <a:normAutofit/>
          </a:bodyPr>
          <a:lstStyle/>
          <a:p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42844" y="2214554"/>
            <a:ext cx="9001156" cy="4325112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642918"/>
            <a:ext cx="71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Структура расходов бюджета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сельского поселения Белокалитвинского района в 2024 году  26463,6 тыс. рублей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863569861"/>
              </p:ext>
            </p:extLst>
          </p:nvPr>
        </p:nvGraphicFramePr>
        <p:xfrm>
          <a:off x="642910" y="1227693"/>
          <a:ext cx="7858180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0"/>
            <a:ext cx="6408712" cy="642894"/>
          </a:xfrm>
        </p:spPr>
        <p:txBody>
          <a:bodyPr>
            <a:normAutofit/>
          </a:bodyPr>
          <a:lstStyle/>
          <a:p>
            <a:r>
              <a:rPr lang="ru-RU" sz="1400" dirty="0" err="1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Администрац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Администрация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 сельского поселения</a:t>
            </a:r>
            <a:endParaRPr lang="ru-RU" sz="140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914400" y="2214554"/>
            <a:ext cx="8229600" cy="4325112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7" name="Блок-схема: типовой процесс 6"/>
          <p:cNvSpPr/>
          <p:nvPr/>
        </p:nvSpPr>
        <p:spPr>
          <a:xfrm>
            <a:off x="1475656" y="857232"/>
            <a:ext cx="7168310" cy="1500198"/>
          </a:xfrm>
          <a:prstGeom prst="flowChartPredefinedProcess">
            <a:avLst/>
          </a:prstGeom>
          <a:ln/>
        </p:spPr>
        <p:style>
          <a:lnRef idx="1">
            <a:schemeClr val="accent2"/>
          </a:lnRef>
          <a:fillRef idx="1003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Формирование  и исполнение бюджета </a:t>
            </a:r>
            <a:r>
              <a:rPr lang="ru-RU" sz="1600" b="1" dirty="0" err="1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Богураевского</a:t>
            </a:r>
            <a:r>
              <a:rPr lang="ru-RU" sz="1600" b="1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сельского поселения Белокалитвинского района на основе муниципальных программ </a:t>
            </a:r>
            <a:r>
              <a:rPr lang="ru-RU" sz="1600" b="1" dirty="0" err="1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Богураевского</a:t>
            </a:r>
            <a:r>
              <a:rPr lang="ru-RU" sz="1600" b="1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сельского поселения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323528" y="3068960"/>
            <a:ext cx="1428760" cy="71438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Блок-схема: внутренняя память 9"/>
          <p:cNvSpPr/>
          <p:nvPr/>
        </p:nvSpPr>
        <p:spPr>
          <a:xfrm>
            <a:off x="1763688" y="2636912"/>
            <a:ext cx="6984776" cy="2143140"/>
          </a:xfrm>
          <a:prstGeom prst="flowChartInternalStorage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сельского поселения Белокалитвинского района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2024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года сформирован и исполнен в программной структуре расходов на основе утвержденной Администрацией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сельского поселения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</a:t>
            </a:r>
          </a:p>
        </p:txBody>
      </p:sp>
      <p:sp>
        <p:nvSpPr>
          <p:cNvPr id="11" name="Блок-схема: внутренняя память 10"/>
          <p:cNvSpPr/>
          <p:nvPr/>
        </p:nvSpPr>
        <p:spPr>
          <a:xfrm>
            <a:off x="1857356" y="4929198"/>
            <a:ext cx="6891108" cy="1428760"/>
          </a:xfrm>
          <a:prstGeom prst="flowChartInternalStorage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003">
            <a:schemeClr val="dk2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реализацию исполнений мероприятий муниципальных программ направлено 26000,5 тыс. рублей или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98,3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% всех расходов  бюджета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сельского поселения Белокалитвинского района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285720" y="5214950"/>
            <a:ext cx="1428760" cy="71438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-1463729" y="4464045"/>
            <a:ext cx="3500486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60648"/>
            <a:ext cx="7384864" cy="360040"/>
          </a:xfrm>
        </p:spPr>
        <p:txBody>
          <a:bodyPr>
            <a:noAutofit/>
          </a:bodyPr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сельского поселения</a:t>
            </a:r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1115616" y="620688"/>
            <a:ext cx="7848872" cy="1080120"/>
          </a:xfrm>
          <a:prstGeom prst="round2Same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Объем межбюджетных трансфертов, перечисляемых из местного бюджета бюджету </a:t>
            </a:r>
            <a:r>
              <a:rPr lang="ru-RU" sz="1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Белокалитвинского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 на финансирование расходов, связанных с передачей осуществления части полномочий органов местного самоуправления </a:t>
            </a:r>
            <a:r>
              <a:rPr lang="ru-RU" sz="1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 органам местного самоуправления </a:t>
            </a:r>
            <a:r>
              <a:rPr lang="ru-RU" sz="14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Белокалитвинского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   </a:t>
            </a:r>
          </a:p>
          <a:p>
            <a:pPr algn="ctr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2024 году </a:t>
            </a:r>
            <a:endParaRPr lang="ru-RU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467544" y="1916832"/>
            <a:ext cx="1342004" cy="3384376"/>
          </a:xfrm>
          <a:prstGeom prst="flowChartAlternateProcess">
            <a:avLst/>
          </a:prstGeom>
          <a:gradFill>
            <a:gsLst>
              <a:gs pos="0">
                <a:schemeClr val="accent2">
                  <a:shade val="45000"/>
                  <a:satMod val="155000"/>
                  <a:alpha val="0"/>
                </a:schemeClr>
              </a:gs>
              <a:gs pos="60000">
                <a:schemeClr val="accent2">
                  <a:shade val="95000"/>
                  <a:satMod val="150000"/>
                </a:schemeClr>
              </a:gs>
              <a:gs pos="100000">
                <a:schemeClr val="accent2">
                  <a:tint val="87000"/>
                  <a:satMod val="250000"/>
                </a:schemeClr>
              </a:gs>
            </a:gsLst>
          </a:gradFill>
          <a:effectLst>
            <a:innerShdw blurRad="63500" dist="50800" dir="10800000">
              <a:prstClr val="black">
                <a:alpha val="50000"/>
              </a:prstClr>
            </a:inn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/>
            <a:contourClr>
              <a:schemeClr val="accent2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на финансирование расходов, связанных с передачей полномочий органов местного самоуправления </a:t>
            </a:r>
            <a:r>
              <a:rPr lang="ru-RU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сельского поселения органам местного самоуправления </a:t>
            </a:r>
            <a:r>
              <a:rPr lang="ru-RU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Белокалитвинского</a:t>
            </a: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в области культуры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38,6 тыс. рублей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809548" y="1916832"/>
            <a:ext cx="1512168" cy="3214710"/>
          </a:xfrm>
          <a:prstGeom prst="flowChartAlternateProcess">
            <a:avLst/>
          </a:prstGeom>
          <a:gradFill>
            <a:gsLst>
              <a:gs pos="0">
                <a:schemeClr val="accent2">
                  <a:shade val="45000"/>
                  <a:satMod val="155000"/>
                  <a:alpha val="0"/>
                </a:schemeClr>
              </a:gs>
              <a:gs pos="60000">
                <a:schemeClr val="accent2">
                  <a:shade val="95000"/>
                  <a:satMod val="150000"/>
                </a:schemeClr>
              </a:gs>
              <a:gs pos="100000">
                <a:schemeClr val="accent2">
                  <a:tint val="87000"/>
                  <a:satMod val="250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на организацию исполнительно-распорядительных функций, связанных с реализацией переданных полномочий органов местного самоуправления </a:t>
            </a:r>
            <a:r>
              <a:rPr lang="ru-RU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сельского поселения органам местного самоуправления </a:t>
            </a:r>
            <a:r>
              <a:rPr lang="ru-RU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Белокалитвинского</a:t>
            </a: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в области архитектуры и градостроительства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74,1 тыс. рублей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3300012" y="1881085"/>
            <a:ext cx="2082332" cy="3708155"/>
          </a:xfrm>
          <a:prstGeom prst="flowChartAlternateProcess">
            <a:avLst/>
          </a:prstGeom>
          <a:gradFill>
            <a:gsLst>
              <a:gs pos="0">
                <a:schemeClr val="accent2">
                  <a:shade val="45000"/>
                  <a:satMod val="155000"/>
                  <a:alpha val="0"/>
                </a:schemeClr>
              </a:gs>
              <a:gs pos="60000">
                <a:schemeClr val="accent2">
                  <a:shade val="95000"/>
                  <a:satMod val="150000"/>
                </a:schemeClr>
              </a:gs>
              <a:gs pos="100000">
                <a:schemeClr val="accent2">
                  <a:tint val="87000"/>
                  <a:satMod val="250000"/>
                </a:schemeClr>
              </a:gs>
            </a:gsLst>
          </a:gradFill>
          <a:effectLst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на организацию исполнительно-распорядительных функций, связанных с реализацией переданных полномочий органов местного самоуправления </a:t>
            </a:r>
            <a:r>
              <a:rPr lang="ru-RU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сельского поселения органам местного самоуправления </a:t>
            </a:r>
            <a:r>
              <a:rPr lang="ru-RU" sz="1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Белокалитвинского</a:t>
            </a: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по организации обеспечения малоимущих граждан, проживающих в поселении и нуждающихся в улучшении жилищных условий, жилыми помещениями в соответствии с жилищным законодательством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141,8 тыс. рублей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7020272" y="1916832"/>
            <a:ext cx="1656184" cy="3214710"/>
          </a:xfrm>
          <a:prstGeom prst="flowChartAlternateProcess">
            <a:avLst/>
          </a:prstGeom>
          <a:gradFill>
            <a:gsLst>
              <a:gs pos="0">
                <a:schemeClr val="accent2">
                  <a:shade val="45000"/>
                  <a:satMod val="155000"/>
                  <a:alpha val="0"/>
                </a:schemeClr>
              </a:gs>
              <a:gs pos="60000">
                <a:schemeClr val="accent2">
                  <a:shade val="95000"/>
                  <a:satMod val="150000"/>
                </a:schemeClr>
              </a:gs>
              <a:gs pos="100000">
                <a:schemeClr val="accent2">
                  <a:tint val="87000"/>
                  <a:satMod val="250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на организацию исполнительно-распорядительных функций, связанных с реализацией переданных полномочий по осуществлению внешнего муниципального финансового контроля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44,3 тыс. рублей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вырезанными соседними углами 7"/>
          <p:cNvSpPr/>
          <p:nvPr/>
        </p:nvSpPr>
        <p:spPr>
          <a:xfrm>
            <a:off x="1866630" y="6021288"/>
            <a:ext cx="6264696" cy="432048"/>
          </a:xfrm>
          <a:prstGeom prst="snip2Same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Всего 334,2 тыс. рублей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82344" y="1916832"/>
            <a:ext cx="1656184" cy="3583870"/>
          </a:xfrm>
          <a:prstGeom prst="roundRect">
            <a:avLst/>
          </a:prstGeom>
          <a:gradFill>
            <a:gsLst>
              <a:gs pos="0">
                <a:schemeClr val="accent2">
                  <a:shade val="45000"/>
                  <a:satMod val="155000"/>
                  <a:alpha val="0"/>
                </a:schemeClr>
              </a:gs>
              <a:gs pos="60000">
                <a:schemeClr val="accent2">
                  <a:shade val="95000"/>
                  <a:satMod val="150000"/>
                </a:schemeClr>
              </a:gs>
              <a:gs pos="100000">
                <a:schemeClr val="accent2">
                  <a:tint val="87000"/>
                  <a:satMod val="250000"/>
                </a:schemeClr>
              </a:gs>
            </a:gsLst>
            <a:lin ang="16200000" scaled="0"/>
          </a:gradFill>
          <a:ln>
            <a:solidFill>
              <a:schemeClr val="lt1">
                <a:alpha val="0"/>
              </a:schemeClr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на организацию исполнительно-распорядительных функций, связанных с реализацией переданных полномочий по осуществлению внутреннего муниципального финансового контроля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35,4 тыс. рублей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418376"/>
          </a:xfrm>
        </p:spPr>
        <p:txBody>
          <a:bodyPr>
            <a:normAutofit/>
          </a:bodyPr>
          <a:lstStyle/>
          <a:p>
            <a:pPr algn="ctr"/>
            <a:endParaRPr lang="ru-RU" sz="1600" dirty="0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1079104" y="0"/>
            <a:ext cx="8064896" cy="4095882"/>
          </a:xfrm>
          <a:prstGeom prst="flowChartPreparation">
            <a:avLst/>
          </a:prstGeom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сельского поселения исполнен с дефицитом 1598,7 тыс. рублей в результате остатки на конец финансового года составили 732,1 тыс. рублей</a:t>
            </a:r>
          </a:p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бюджета рассмотрено и утверждено Собранием депутатов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сельского поселения 26 апреля 2024 года (Решение Собрания депутатов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сельского поселения от 28.04.2025 №116 «Об отчете об исполнении бюджета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Богураевского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сельского поселения Белокалитвинского района за 2024 год»</a:t>
            </a:r>
          </a:p>
        </p:txBody>
      </p:sp>
      <p:pic>
        <p:nvPicPr>
          <p:cNvPr id="4" name="Picture 6" descr="http://dg55.mycdn.me/getImage?photoId=494224315238&amp;photoType=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3717032"/>
            <a:ext cx="7749504" cy="2808312"/>
          </a:xfrm>
          <a:prstGeom prst="rect">
            <a:avLst/>
          </a:prstGeom>
          <a:noFill/>
          <a:effectLst>
            <a:softEdge rad="63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4425</TotalTime>
  <Words>584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Calibri</vt:lpstr>
      <vt:lpstr>Times New Roman</vt:lpstr>
      <vt:lpstr>Verdana</vt:lpstr>
      <vt:lpstr>Wingdings 2</vt:lpstr>
      <vt:lpstr>Аспект</vt:lpstr>
      <vt:lpstr>Администрация  Богураевского  сельского поселения</vt:lpstr>
      <vt:lpstr>Презентация PowerPoint</vt:lpstr>
      <vt:lpstr>Презентация PowerPoint</vt:lpstr>
      <vt:lpstr>Структура налоговых и неналоговых доходов</vt:lpstr>
      <vt:lpstr>Презентация PowerPoint</vt:lpstr>
      <vt:lpstr>Администрация Богураевского сельского поселения</vt:lpstr>
      <vt:lpstr>АдминистрацАдминистрация  Богураевского  сельского поселения</vt:lpstr>
      <vt:lpstr>Администрация Богураевского сельского поселения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Krivobok</dc:creator>
  <cp:lastModifiedBy>PK_1</cp:lastModifiedBy>
  <cp:revision>474</cp:revision>
  <dcterms:created xsi:type="dcterms:W3CDTF">2015-04-24T11:57:16Z</dcterms:created>
  <dcterms:modified xsi:type="dcterms:W3CDTF">2025-06-10T06:03:52Z</dcterms:modified>
</cp:coreProperties>
</file>