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4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7" r:id="rId1"/>
  </p:sldMasterIdLst>
  <p:notesMasterIdLst>
    <p:notesMasterId r:id="rId23"/>
  </p:notesMasterIdLst>
  <p:sldIdLst>
    <p:sldId id="263" r:id="rId2"/>
    <p:sldId id="363" r:id="rId3"/>
    <p:sldId id="376" r:id="rId4"/>
    <p:sldId id="364" r:id="rId5"/>
    <p:sldId id="257" r:id="rId6"/>
    <p:sldId id="256" r:id="rId7"/>
    <p:sldId id="374" r:id="rId8"/>
    <p:sldId id="365" r:id="rId9"/>
    <p:sldId id="366" r:id="rId10"/>
    <p:sldId id="268" r:id="rId11"/>
    <p:sldId id="270" r:id="rId12"/>
    <p:sldId id="278" r:id="rId13"/>
    <p:sldId id="350" r:id="rId14"/>
    <p:sldId id="355" r:id="rId15"/>
    <p:sldId id="356" r:id="rId16"/>
    <p:sldId id="358" r:id="rId17"/>
    <p:sldId id="369" r:id="rId18"/>
    <p:sldId id="370" r:id="rId19"/>
    <p:sldId id="371" r:id="rId20"/>
    <p:sldId id="372" r:id="rId21"/>
    <p:sldId id="289" r:id="rId2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CC00"/>
    <a:srgbClr val="009900"/>
    <a:srgbClr val="FF0000"/>
    <a:srgbClr val="663300"/>
    <a:srgbClr val="FF9900"/>
    <a:srgbClr val="00CCFF"/>
    <a:srgbClr val="0000FF"/>
    <a:srgbClr val="FF00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9" autoAdjust="0"/>
    <p:restoredTop sz="94660"/>
  </p:normalViewPr>
  <p:slideViewPr>
    <p:cSldViewPr>
      <p:cViewPr varScale="1">
        <p:scale>
          <a:sx n="108" d="100"/>
          <a:sy n="108" d="100"/>
        </p:scale>
        <p:origin x="94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Безвозмездные поступления</a:t>
            </a: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299565693211617E-2"/>
          <c:y val="0.13713378275786417"/>
          <c:w val="0.9554008686135772"/>
          <c:h val="0.615992982919408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16 712,2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D54-46B5-8D0B-53FB62516C6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554,6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D54-46B5-8D0B-53FB62516C6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26 093,4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D54-46B5-8D0B-53FB62516C6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Дотации </c:v>
                </c:pt>
                <c:pt idx="1">
                  <c:v>Субвенции бюджетам бюджетной системы Российской Федерации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16712.2</c:v>
                </c:pt>
                <c:pt idx="1">
                  <c:v>554.6</c:v>
                </c:pt>
                <c:pt idx="2">
                  <c:v>26093.4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54-46B5-8D0B-53FB62516C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Дотации </c:v>
                </c:pt>
                <c:pt idx="1">
                  <c:v>Субвенции бюджетам бюджетной системы Российской Федерации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8D54-46B5-8D0B-53FB62516C6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Дотации </c:v>
                </c:pt>
                <c:pt idx="1">
                  <c:v>Субвенции бюджетам бюджетной системы Российской Федерации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8D54-46B5-8D0B-53FB62516C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0097792"/>
        <c:axId val="160099328"/>
        <c:axId val="0"/>
      </c:bar3DChart>
      <c:catAx>
        <c:axId val="160097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0099328"/>
        <c:crosses val="autoZero"/>
        <c:auto val="1"/>
        <c:lblAlgn val="ctr"/>
        <c:lblOffset val="100"/>
        <c:noMultiLvlLbl val="0"/>
      </c:catAx>
      <c:valAx>
        <c:axId val="160099328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crossAx val="160097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003499562554722E-4"/>
          <c:y val="6.9601449873585713E-2"/>
          <c:w val="0.54397233158355207"/>
          <c:h val="0.760107025145354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52 093,10</c:v>
                </c:pt>
              </c:strCache>
            </c:strRef>
          </c:tx>
          <c:explosion val="30"/>
          <c:dPt>
            <c:idx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0-D359-4552-B376-91CEEF03628A}"/>
              </c:ext>
            </c:extLst>
          </c:dPt>
          <c:dPt>
            <c:idx val="1"/>
            <c:bubble3D val="0"/>
            <c:spPr>
              <a:solidFill>
                <a:srgbClr val="00CC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359-4552-B376-91CEEF03628A}"/>
              </c:ext>
            </c:extLst>
          </c:dPt>
          <c:dPt>
            <c:idx val="2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D359-4552-B376-91CEEF03628A}"/>
              </c:ext>
            </c:extLst>
          </c:dPt>
          <c:dPt>
            <c:idx val="3"/>
            <c:bubble3D val="0"/>
            <c:spPr>
              <a:solidFill>
                <a:srgbClr val="660066"/>
              </a:solidFill>
            </c:spPr>
            <c:extLst>
              <c:ext xmlns:c16="http://schemas.microsoft.com/office/drawing/2014/chart" uri="{C3380CC4-5D6E-409C-BE32-E72D297353CC}">
                <c16:uniqueId val="{00000003-D359-4552-B376-91CEEF03628A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D359-4552-B376-91CEEF03628A}"/>
              </c:ext>
            </c:extLst>
          </c:dPt>
          <c:dPt>
            <c:idx val="5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5-D359-4552-B376-91CEEF03628A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6-D359-4552-B376-91CEEF03628A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D359-4552-B376-91CEEF03628A}"/>
              </c:ext>
            </c:extLst>
          </c:dPt>
          <c:dLbls>
            <c:dLbl>
              <c:idx val="0"/>
              <c:layout>
                <c:manualLayout>
                  <c:x val="-0.10034804561945193"/>
                  <c:y val="5.1620280673421108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59-4552-B376-91CEEF03628A}"/>
                </c:ext>
              </c:extLst>
            </c:dLbl>
            <c:dLbl>
              <c:idx val="1"/>
              <c:layout>
                <c:manualLayout>
                  <c:x val="7.6021246681403217E-3"/>
                  <c:y val="-0.1871235174411515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59-4552-B376-91CEEF03628A}"/>
                </c:ext>
              </c:extLst>
            </c:dLbl>
            <c:dLbl>
              <c:idx val="2"/>
              <c:layout>
                <c:manualLayout>
                  <c:x val="0"/>
                  <c:y val="-7.1807115139817135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59-4552-B376-91CEEF03628A}"/>
                </c:ext>
              </c:extLst>
            </c:dLbl>
            <c:dLbl>
              <c:idx val="3"/>
              <c:layout>
                <c:manualLayout>
                  <c:x val="-1.6069991251093613E-2"/>
                  <c:y val="-7.3061326519275632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59-4552-B376-91CEEF03628A}"/>
                </c:ext>
              </c:extLst>
            </c:dLbl>
            <c:dLbl>
              <c:idx val="4"/>
              <c:layout>
                <c:manualLayout>
                  <c:x val="3.9066737682741152E-2"/>
                  <c:y val="-0.1827015516794431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59-4552-B376-91CEEF03628A}"/>
                </c:ext>
              </c:extLst>
            </c:dLbl>
            <c:dLbl>
              <c:idx val="5"/>
              <c:layout>
                <c:manualLayout>
                  <c:x val="9.5542785610705339E-2"/>
                  <c:y val="2.8349761673067141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59-4552-B376-91CEEF03628A}"/>
                </c:ext>
              </c:extLst>
            </c:dLbl>
            <c:dLbl>
              <c:idx val="6"/>
              <c:layout>
                <c:manualLayout>
                  <c:x val="-4.439959518970351E-2"/>
                  <c:y val="-7.9318779394882064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359-4552-B376-91CEEF03628A}"/>
                </c:ext>
              </c:extLst>
            </c:dLbl>
            <c:dLbl>
              <c:idx val="7"/>
              <c:layout>
                <c:manualLayout>
                  <c:x val="7.1000197421655475E-2"/>
                  <c:y val="5.9757249194534033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59-4552-B376-91CEEF03628A}"/>
                </c:ext>
              </c:extLst>
            </c:dLbl>
            <c:dLbl>
              <c:idx val="8"/>
              <c:layout>
                <c:manualLayout>
                  <c:x val="5.1083376356875383E-2"/>
                  <c:y val="-7.9318779394882064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359-4552-B376-91CEEF03628A}"/>
                </c:ext>
              </c:extLst>
            </c:dLbl>
            <c:dLbl>
              <c:idx val="9"/>
              <c:layout>
                <c:manualLayout>
                  <c:x val="0.10342814294390275"/>
                  <c:y val="-0.1195924683067344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359-4552-B376-91CEEF03628A}"/>
                </c:ext>
              </c:extLst>
            </c:dLbl>
            <c:spPr>
              <a:ln cmpd="sng"/>
            </c:spPr>
            <c:txPr>
              <a:bodyPr/>
              <a:lstStyle/>
              <a:p>
                <a:pPr>
                  <a:defRPr sz="16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0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 -12 614,9</c:v>
                </c:pt>
                <c:pt idx="1">
                  <c:v>Национальная оборона - 554,4</c:v>
                </c:pt>
                <c:pt idx="2">
                  <c:v>Национальная безопасность и правоохранительная деятельность - 56,4</c:v>
                </c:pt>
                <c:pt idx="3">
                  <c:v>Национальня экономика - 6 444,7</c:v>
                </c:pt>
                <c:pt idx="4">
                  <c:v>Жилищно-коммунальное хозяйство -21 587,6</c:v>
                </c:pt>
                <c:pt idx="5">
                  <c:v>Охрана окружающей среды - 50,0</c:v>
                </c:pt>
                <c:pt idx="6">
                  <c:v>Культура, кинематография - 10 673,7</c:v>
                </c:pt>
                <c:pt idx="7">
                  <c:v>Образование- 10,0</c:v>
                </c:pt>
                <c:pt idx="8">
                  <c:v>Социальная политика 81,4</c:v>
                </c:pt>
                <c:pt idx="9">
                  <c:v>Физическая культура и спорт - 20,0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0.2422</c:v>
                </c:pt>
                <c:pt idx="1">
                  <c:v>1.06E-2</c:v>
                </c:pt>
                <c:pt idx="2">
                  <c:v>1E-3</c:v>
                </c:pt>
                <c:pt idx="3">
                  <c:v>0.1237</c:v>
                </c:pt>
                <c:pt idx="4">
                  <c:v>0.41439999999999999</c:v>
                </c:pt>
                <c:pt idx="5">
                  <c:v>1E-3</c:v>
                </c:pt>
                <c:pt idx="6">
                  <c:v>0.2049</c:v>
                </c:pt>
                <c:pt idx="7">
                  <c:v>2.0000000000000001E-4</c:v>
                </c:pt>
                <c:pt idx="8">
                  <c:v>1.6000000000000001E-3</c:v>
                </c:pt>
                <c:pt idx="9">
                  <c:v>4.0000000000000002E-4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359-4552-B376-91CEEF0362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4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4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4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3218832020997373"/>
          <c:y val="1.956689997407696E-2"/>
          <c:w val="0.35899573490813647"/>
          <c:h val="0.9804331000259231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92">
                <a:latin typeface="Times New Roman" pitchFamily="18" charset="0"/>
                <a:cs typeface="Times New Roman" pitchFamily="18" charset="0"/>
              </a:defRPr>
            </a:pPr>
            <a:r>
              <a:rPr lang="ru-RU" sz="1692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692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732,9</a:t>
            </a:r>
            <a:r>
              <a:rPr lang="ru-RU" sz="1692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тыс. рублей</a:t>
            </a:r>
          </a:p>
        </c:rich>
      </c:tx>
      <c:layout>
        <c:manualLayout>
          <c:xMode val="edge"/>
          <c:yMode val="edge"/>
          <c:x val="0.70000920543614764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123047607077426E-3"/>
          <c:y val="0.11557421930940365"/>
          <c:w val="0.61531263617208065"/>
          <c:h val="0.846964974411540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8 732,90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0-A03C-482F-807A-669C3825E94B}"/>
              </c:ext>
            </c:extLst>
          </c:dPt>
          <c:dPt>
            <c:idx val="1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1-A03C-482F-807A-669C3825E94B}"/>
              </c:ext>
            </c:extLst>
          </c:dPt>
          <c:dPt>
            <c:idx val="2"/>
            <c:bubble3D val="0"/>
            <c:explosion val="21"/>
            <c:spPr>
              <a:solidFill>
                <a:srgbClr val="CC0066"/>
              </a:solidFill>
            </c:spPr>
            <c:extLst>
              <c:ext xmlns:c16="http://schemas.microsoft.com/office/drawing/2014/chart" uri="{C3380CC4-5D6E-409C-BE32-E72D297353CC}">
                <c16:uniqueId val="{00000002-A03C-482F-807A-669C3825E94B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3-A03C-482F-807A-669C3825E94B}"/>
              </c:ext>
            </c:extLst>
          </c:dPt>
          <c:dPt>
            <c:idx val="4"/>
            <c:bubble3D val="0"/>
            <c:spPr>
              <a:gradFill flip="none" rotWithShape="1">
                <a:gsLst>
                  <a:gs pos="0">
                    <a:srgbClr val="FFCCFF">
                      <a:shade val="30000"/>
                      <a:satMod val="115000"/>
                    </a:srgbClr>
                  </a:gs>
                  <a:gs pos="50000">
                    <a:srgbClr val="FFCCFF">
                      <a:shade val="67500"/>
                      <a:satMod val="115000"/>
                    </a:srgbClr>
                  </a:gs>
                  <a:gs pos="100000">
                    <a:srgbClr val="FFCCF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4-A03C-482F-807A-669C3825E94B}"/>
              </c:ext>
            </c:extLst>
          </c:dPt>
          <c:dPt>
            <c:idx val="5"/>
            <c:bubble3D val="0"/>
            <c:spPr>
              <a:solidFill>
                <a:schemeClr val="accent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A03C-482F-807A-669C3825E94B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6-A03C-482F-807A-669C3825E94B}"/>
              </c:ext>
            </c:extLst>
          </c:dPt>
          <c:dLbls>
            <c:dLbl>
              <c:idx val="0"/>
              <c:layout>
                <c:manualLayout>
                  <c:x val="6.5791124537923767E-2"/>
                  <c:y val="5.323732825649278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3C-482F-807A-669C3825E94B}"/>
                </c:ext>
              </c:extLst>
            </c:dLbl>
            <c:dLbl>
              <c:idx val="3"/>
              <c:layout>
                <c:manualLayout>
                  <c:x val="-1.3414586246445419E-2"/>
                  <c:y val="-9.25982865663092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3C-482F-807A-669C3825E94B}"/>
                </c:ext>
              </c:extLst>
            </c:dLbl>
            <c:dLbl>
              <c:idx val="4"/>
              <c:layout>
                <c:manualLayout>
                  <c:x val="-3.0080542169891606E-2"/>
                  <c:y val="-1.62630887295825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3C-482F-807A-669C3825E94B}"/>
                </c:ext>
              </c:extLst>
            </c:dLbl>
            <c:dLbl>
              <c:idx val="5"/>
              <c:layout>
                <c:manualLayout>
                  <c:x val="-5.9337987579201529E-2"/>
                  <c:y val="-5.15116798220859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3C-482F-807A-669C3825E94B}"/>
                </c:ext>
              </c:extLst>
            </c:dLbl>
            <c:dLbl>
              <c:idx val="6"/>
              <c:layout>
                <c:manualLayout>
                  <c:x val="-4.3975553425819715E-3"/>
                  <c:y val="-5.485493938959980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3C-482F-807A-669C3825E94B}"/>
                </c:ext>
              </c:extLst>
            </c:dLbl>
            <c:dLbl>
              <c:idx val="7"/>
              <c:layout>
                <c:manualLayout>
                  <c:x val="5.9855838830371134E-2"/>
                  <c:y val="-5.552359130310255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3C-482F-807A-669C3825E9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27" b="1" i="1"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 -                     2 032,1</c:v>
                </c:pt>
                <c:pt idx="1">
                  <c:v>налоги на совокупный доход - 86,0</c:v>
                </c:pt>
                <c:pt idx="2">
                  <c:v>налоги на имущество - 6 450,0</c:v>
                </c:pt>
                <c:pt idx="3">
                  <c:v>государственная пошлина - 6,4</c:v>
                </c:pt>
                <c:pt idx="4">
                  <c:v>Доходы от использования имущества, находящегося в муниципальной собственности - 132,6</c:v>
                </c:pt>
                <c:pt idx="5">
                  <c:v>Штрафы, санкции, возмещение ущерба - 5,8</c:v>
                </c:pt>
                <c:pt idx="6">
                  <c:v>доходы от компенсации затрат государства-20,0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0.23269999999999999</c:v>
                </c:pt>
                <c:pt idx="1">
                  <c:v>9.7999999999999997E-3</c:v>
                </c:pt>
                <c:pt idx="2">
                  <c:v>0.73860000000000003</c:v>
                </c:pt>
                <c:pt idx="3">
                  <c:v>6.9999999999999999E-4</c:v>
                </c:pt>
                <c:pt idx="4">
                  <c:v>1.52E-2</c:v>
                </c:pt>
                <c:pt idx="5">
                  <c:v>6.9999999999999999E-4</c:v>
                </c:pt>
                <c:pt idx="6">
                  <c:v>2.3E-3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03C-482F-807A-669C3825E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3885">
          <a:noFill/>
        </a:ln>
      </c:spPr>
    </c:plotArea>
    <c:legend>
      <c:legendPos val="r"/>
      <c:layout>
        <c:manualLayout>
          <c:xMode val="edge"/>
          <c:yMode val="edge"/>
          <c:x val="0.6039864298232096"/>
          <c:y val="7.1708699400512971E-2"/>
          <c:w val="0.38782048410391673"/>
          <c:h val="0.9138276553106216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692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b="0" dirty="0"/>
              <a:t>расходы на развитие физической культуры и спорта (тыс. руб.)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развитие физической культуры и спорта (тыс.руб.)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2026 год - 20,0</c:v>
                </c:pt>
                <c:pt idx="1">
                  <c:v>2027 год -20,0</c:v>
                </c:pt>
                <c:pt idx="2">
                  <c:v>2028 год - 20,0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54-4DC4-AAFA-0E8874D500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60980352"/>
        <c:axId val="160990336"/>
        <c:axId val="0"/>
      </c:bar3DChart>
      <c:catAx>
        <c:axId val="160980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0990336"/>
        <c:crosses val="autoZero"/>
        <c:auto val="1"/>
        <c:lblAlgn val="ctr"/>
        <c:lblOffset val="100"/>
        <c:noMultiLvlLbl val="0"/>
      </c:catAx>
      <c:valAx>
        <c:axId val="160990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980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89275298921258"/>
          <c:y val="0.14898461221759041"/>
          <c:w val="0.3140455186157286"/>
          <c:h val="0.170475220009263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384609183050463E-2"/>
          <c:y val="2.6844443754615588E-2"/>
          <c:w val="0.90664274765930664"/>
          <c:h val="0.855385962017292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Обеспечение беспрепятственного доступа к объектам культуры инвалидов и других маломобильных групп населения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66"/>
              </a:solidFill>
            </c:spPr>
            <c:extLst>
              <c:ext xmlns:c16="http://schemas.microsoft.com/office/drawing/2014/chart" uri="{C3380CC4-5D6E-409C-BE32-E72D297353CC}">
                <c16:uniqueId val="{00000000-7020-4F0F-8B83-A94E42E5E9A9}"/>
              </c:ext>
            </c:extLst>
          </c:dPt>
          <c:dPt>
            <c:idx val="1"/>
            <c:invertIfNegative val="0"/>
            <c:bubble3D val="0"/>
            <c:spPr>
              <a:solidFill>
                <a:srgbClr val="FF0066"/>
              </a:solidFill>
            </c:spPr>
            <c:extLst>
              <c:ext xmlns:c16="http://schemas.microsoft.com/office/drawing/2014/chart" uri="{C3380CC4-5D6E-409C-BE32-E72D297353CC}">
                <c16:uniqueId val="{00000001-7020-4F0F-8B83-A94E42E5E9A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66"/>
              </a:solidFill>
            </c:spPr>
            <c:extLst>
              <c:ext xmlns:c16="http://schemas.microsoft.com/office/drawing/2014/chart" uri="{C3380CC4-5D6E-409C-BE32-E72D297353CC}">
                <c16:uniqueId val="{00000002-7020-4F0F-8B83-A94E42E5E9A9}"/>
              </c:ext>
            </c:extLst>
          </c:dPt>
          <c:dLbls>
            <c:dLbl>
              <c:idx val="0"/>
              <c:layout>
                <c:manualLayout>
                  <c:x val="1.9966334977455341E-2"/>
                  <c:y val="-4.1498657011965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20-4F0F-8B83-A94E42E5E9A9}"/>
                </c:ext>
              </c:extLst>
            </c:dLbl>
            <c:dLbl>
              <c:idx val="1"/>
              <c:layout>
                <c:manualLayout>
                  <c:x val="2.3294057473697952E-2"/>
                  <c:y val="-4.409232307521412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020-4F0F-8B83-A94E42E5E9A9}"/>
                </c:ext>
              </c:extLst>
            </c:dLbl>
            <c:dLbl>
              <c:idx val="2"/>
              <c:layout>
                <c:manualLayout>
                  <c:x val="2.329405747369789E-2"/>
                  <c:y val="-5.187332126495746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020-4F0F-8B83-A94E42E5E9A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2026 год 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56.4</c:v>
                </c:pt>
                <c:pt idx="1">
                  <c:v>55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20-4F0F-8B83-A94E42E5E9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1375744"/>
        <c:axId val="161377280"/>
        <c:axId val="0"/>
      </c:bar3DChart>
      <c:catAx>
        <c:axId val="161375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1377280"/>
        <c:crosses val="autoZero"/>
        <c:auto val="1"/>
        <c:lblAlgn val="ctr"/>
        <c:lblOffset val="100"/>
        <c:noMultiLvlLbl val="0"/>
      </c:catAx>
      <c:valAx>
        <c:axId val="161377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1375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1583D5-2C71-4FC3-AD13-4A2CE9E7A069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3C9D56-22F1-4234-8560-C06475F2DC16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</a:p>
      </dgm:t>
    </dgm:pt>
    <dgm:pt modelId="{75EAF561-05F7-458F-A3E8-6CCF2DF0388B}" type="parTrans" cxnId="{878582C5-754A-407A-A99A-820AE37C0118}">
      <dgm:prSet/>
      <dgm:spPr/>
      <dgm:t>
        <a:bodyPr/>
        <a:lstStyle/>
        <a:p>
          <a:endParaRPr lang="ru-RU"/>
        </a:p>
      </dgm:t>
    </dgm:pt>
    <dgm:pt modelId="{9E58407C-98FA-4782-A1B9-AF7FA837A31C}" type="sibTrans" cxnId="{878582C5-754A-407A-A99A-820AE37C0118}">
      <dgm:prSet/>
      <dgm:spPr/>
      <dgm:t>
        <a:bodyPr/>
        <a:lstStyle/>
        <a:p>
          <a:endParaRPr lang="ru-RU"/>
        </a:p>
      </dgm:t>
    </dgm:pt>
    <dgm:pt modelId="{D0749F29-0E43-41DF-87C7-2665AAED688B}">
      <dgm:prSet phldrT="[Текст]" custT="1"/>
      <dgm:spPr/>
      <dgm:t>
        <a:bodyPr/>
        <a:lstStyle/>
        <a:p>
          <a:r>
            <a:rPr lang="ru-RU" sz="1200" dirty="0">
              <a:latin typeface="Times New Roman" pitchFamily="18" charset="0"/>
              <a:cs typeface="Times New Roman" pitchFamily="18" charset="0"/>
            </a:rPr>
            <a:t>Публичные слушания проекта бюджета на очередной финансовый год и на плановый период</a:t>
          </a:r>
        </a:p>
      </dgm:t>
    </dgm:pt>
    <dgm:pt modelId="{66B1D1A7-B0D8-40BA-8C16-B4E929A16CE4}" type="parTrans" cxnId="{E7D42586-044A-40DB-8619-FA9317528FF6}">
      <dgm:prSet/>
      <dgm:spPr/>
      <dgm:t>
        <a:bodyPr/>
        <a:lstStyle/>
        <a:p>
          <a:endParaRPr lang="ru-RU"/>
        </a:p>
      </dgm:t>
    </dgm:pt>
    <dgm:pt modelId="{265E8B7A-E50B-4146-B130-FE6591A75B30}" type="sibTrans" cxnId="{E7D42586-044A-40DB-8619-FA9317528FF6}">
      <dgm:prSet/>
      <dgm:spPr/>
      <dgm:t>
        <a:bodyPr/>
        <a:lstStyle/>
        <a:p>
          <a:endParaRPr lang="ru-RU"/>
        </a:p>
      </dgm:t>
    </dgm:pt>
    <dgm:pt modelId="{073F0A14-F148-4DDF-BA54-0110D22E4B4C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</a:p>
      </dgm:t>
    </dgm:pt>
    <dgm:pt modelId="{FA8C9CA2-F27F-4A4D-8A8E-30BF919F5F66}" type="parTrans" cxnId="{22848C02-7729-4595-B832-9B11C1329665}">
      <dgm:prSet/>
      <dgm:spPr/>
      <dgm:t>
        <a:bodyPr/>
        <a:lstStyle/>
        <a:p>
          <a:endParaRPr lang="ru-RU"/>
        </a:p>
      </dgm:t>
    </dgm:pt>
    <dgm:pt modelId="{AF9E4C43-DD33-4F44-A3B1-8E0D811D61D8}" type="sibTrans" cxnId="{22848C02-7729-4595-B832-9B11C1329665}">
      <dgm:prSet/>
      <dgm:spPr/>
      <dgm:t>
        <a:bodyPr/>
        <a:lstStyle/>
        <a:p>
          <a:endParaRPr lang="ru-RU"/>
        </a:p>
      </dgm:t>
    </dgm:pt>
    <dgm:pt modelId="{A4BF0159-A92C-4E1A-95F4-F49F496B32B8}">
      <dgm:prSet phldrT="[Текст]" custT="1"/>
      <dgm:spPr/>
      <dgm:t>
        <a:bodyPr/>
        <a:lstStyle/>
        <a:p>
          <a:r>
            <a:rPr lang="ru-RU" sz="1200" dirty="0">
              <a:latin typeface="Times New Roman" pitchFamily="18" charset="0"/>
              <a:cs typeface="Times New Roman" pitchFamily="18" charset="0"/>
            </a:rPr>
            <a:t>Публичные слушания  проекта  Решения Собрания депутатов об исполнении  бюджета</a:t>
          </a:r>
        </a:p>
      </dgm:t>
    </dgm:pt>
    <dgm:pt modelId="{DD7F94AD-A9D0-4C56-9BA6-2D9D65CF5E01}" type="parTrans" cxnId="{39C73F1A-474F-4986-B4C2-A79CE269ED2B}">
      <dgm:prSet/>
      <dgm:spPr/>
      <dgm:t>
        <a:bodyPr/>
        <a:lstStyle/>
        <a:p>
          <a:endParaRPr lang="ru-RU"/>
        </a:p>
      </dgm:t>
    </dgm:pt>
    <dgm:pt modelId="{1E016E47-B79F-4657-8D28-FC3B0B5B740E}" type="sibTrans" cxnId="{39C73F1A-474F-4986-B4C2-A79CE269ED2B}">
      <dgm:prSet/>
      <dgm:spPr/>
      <dgm:t>
        <a:bodyPr/>
        <a:lstStyle/>
        <a:p>
          <a:endParaRPr lang="ru-RU"/>
        </a:p>
      </dgm:t>
    </dgm:pt>
    <dgm:pt modelId="{52FBD871-2B8B-466A-9F77-AEF96F24B365}" type="pres">
      <dgm:prSet presAssocID="{101583D5-2C71-4FC3-AD13-4A2CE9E7A069}" presName="Name0" presStyleCnt="0">
        <dgm:presLayoutVars>
          <dgm:dir/>
          <dgm:animLvl val="lvl"/>
          <dgm:resizeHandles val="exact"/>
        </dgm:presLayoutVars>
      </dgm:prSet>
      <dgm:spPr/>
    </dgm:pt>
    <dgm:pt modelId="{42701A3D-D4A7-4D40-B221-0E26DE3A0FF5}" type="pres">
      <dgm:prSet presAssocID="{553C9D56-22F1-4234-8560-C06475F2DC16}" presName="linNode" presStyleCnt="0"/>
      <dgm:spPr/>
    </dgm:pt>
    <dgm:pt modelId="{1C606D8C-0BE4-4A85-AD63-AFA77AFDBC8A}" type="pres">
      <dgm:prSet presAssocID="{553C9D56-22F1-4234-8560-C06475F2DC16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5A6283C1-F97B-4C08-BC0C-0C9A52577959}" type="pres">
      <dgm:prSet presAssocID="{553C9D56-22F1-4234-8560-C06475F2DC16}" presName="descendantText" presStyleLbl="alignAccFollowNode1" presStyleIdx="0" presStyleCnt="2">
        <dgm:presLayoutVars>
          <dgm:bulletEnabled val="1"/>
        </dgm:presLayoutVars>
      </dgm:prSet>
      <dgm:spPr/>
    </dgm:pt>
    <dgm:pt modelId="{77CE29F1-6531-499F-B877-6281A4E7FE4F}" type="pres">
      <dgm:prSet presAssocID="{9E58407C-98FA-4782-A1B9-AF7FA837A31C}" presName="sp" presStyleCnt="0"/>
      <dgm:spPr/>
    </dgm:pt>
    <dgm:pt modelId="{D1E69D59-0A2B-4FC8-A996-C7C5B9EFCCB5}" type="pres">
      <dgm:prSet presAssocID="{073F0A14-F148-4DDF-BA54-0110D22E4B4C}" presName="linNode" presStyleCnt="0"/>
      <dgm:spPr/>
    </dgm:pt>
    <dgm:pt modelId="{7F6F595D-BA1B-4B9B-A366-EB55B28F270A}" type="pres">
      <dgm:prSet presAssocID="{073F0A14-F148-4DDF-BA54-0110D22E4B4C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ECA98D95-88CA-410F-A2A4-DDF320150C96}" type="pres">
      <dgm:prSet presAssocID="{073F0A14-F148-4DDF-BA54-0110D22E4B4C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22848C02-7729-4595-B832-9B11C1329665}" srcId="{101583D5-2C71-4FC3-AD13-4A2CE9E7A069}" destId="{073F0A14-F148-4DDF-BA54-0110D22E4B4C}" srcOrd="1" destOrd="0" parTransId="{FA8C9CA2-F27F-4A4D-8A8E-30BF919F5F66}" sibTransId="{AF9E4C43-DD33-4F44-A3B1-8E0D811D61D8}"/>
    <dgm:cxn modelId="{39C73F1A-474F-4986-B4C2-A79CE269ED2B}" srcId="{073F0A14-F148-4DDF-BA54-0110D22E4B4C}" destId="{A4BF0159-A92C-4E1A-95F4-F49F496B32B8}" srcOrd="0" destOrd="0" parTransId="{DD7F94AD-A9D0-4C56-9BA6-2D9D65CF5E01}" sibTransId="{1E016E47-B79F-4657-8D28-FC3B0B5B740E}"/>
    <dgm:cxn modelId="{00507A62-E634-4ACE-A749-30660A470FD3}" type="presOf" srcId="{A4BF0159-A92C-4E1A-95F4-F49F496B32B8}" destId="{ECA98D95-88CA-410F-A2A4-DDF320150C96}" srcOrd="0" destOrd="0" presId="urn:microsoft.com/office/officeart/2005/8/layout/vList5"/>
    <dgm:cxn modelId="{CFDB424C-55A0-44E2-83EC-2CBCF62E27C5}" type="presOf" srcId="{101583D5-2C71-4FC3-AD13-4A2CE9E7A069}" destId="{52FBD871-2B8B-466A-9F77-AEF96F24B365}" srcOrd="0" destOrd="0" presId="urn:microsoft.com/office/officeart/2005/8/layout/vList5"/>
    <dgm:cxn modelId="{E7D42586-044A-40DB-8619-FA9317528FF6}" srcId="{553C9D56-22F1-4234-8560-C06475F2DC16}" destId="{D0749F29-0E43-41DF-87C7-2665AAED688B}" srcOrd="0" destOrd="0" parTransId="{66B1D1A7-B0D8-40BA-8C16-B4E929A16CE4}" sibTransId="{265E8B7A-E50B-4146-B130-FE6591A75B30}"/>
    <dgm:cxn modelId="{458D4997-8EE1-45AF-B1D4-A80A4E16F0A9}" type="presOf" srcId="{073F0A14-F148-4DDF-BA54-0110D22E4B4C}" destId="{7F6F595D-BA1B-4B9B-A366-EB55B28F270A}" srcOrd="0" destOrd="0" presId="urn:microsoft.com/office/officeart/2005/8/layout/vList5"/>
    <dgm:cxn modelId="{F1BD7AA7-5829-47A7-8A47-C71D69FC7D97}" type="presOf" srcId="{553C9D56-22F1-4234-8560-C06475F2DC16}" destId="{1C606D8C-0BE4-4A85-AD63-AFA77AFDBC8A}" srcOrd="0" destOrd="0" presId="urn:microsoft.com/office/officeart/2005/8/layout/vList5"/>
    <dgm:cxn modelId="{878582C5-754A-407A-A99A-820AE37C0118}" srcId="{101583D5-2C71-4FC3-AD13-4A2CE9E7A069}" destId="{553C9D56-22F1-4234-8560-C06475F2DC16}" srcOrd="0" destOrd="0" parTransId="{75EAF561-05F7-458F-A3E8-6CCF2DF0388B}" sibTransId="{9E58407C-98FA-4782-A1B9-AF7FA837A31C}"/>
    <dgm:cxn modelId="{99BDE3DF-34BB-45A3-8BD5-CC279247D471}" type="presOf" srcId="{D0749F29-0E43-41DF-87C7-2665AAED688B}" destId="{5A6283C1-F97B-4C08-BC0C-0C9A52577959}" srcOrd="0" destOrd="0" presId="urn:microsoft.com/office/officeart/2005/8/layout/vList5"/>
    <dgm:cxn modelId="{2B4AB2D6-42FA-4724-8A27-BF8871CA26EC}" type="presParOf" srcId="{52FBD871-2B8B-466A-9F77-AEF96F24B365}" destId="{42701A3D-D4A7-4D40-B221-0E26DE3A0FF5}" srcOrd="0" destOrd="0" presId="urn:microsoft.com/office/officeart/2005/8/layout/vList5"/>
    <dgm:cxn modelId="{FDCAD06B-8BA4-47DE-B38F-AC5477C58CE4}" type="presParOf" srcId="{42701A3D-D4A7-4D40-B221-0E26DE3A0FF5}" destId="{1C606D8C-0BE4-4A85-AD63-AFA77AFDBC8A}" srcOrd="0" destOrd="0" presId="urn:microsoft.com/office/officeart/2005/8/layout/vList5"/>
    <dgm:cxn modelId="{14E2F53F-AD37-4EEF-9D94-DB7EDEABDAC2}" type="presParOf" srcId="{42701A3D-D4A7-4D40-B221-0E26DE3A0FF5}" destId="{5A6283C1-F97B-4C08-BC0C-0C9A52577959}" srcOrd="1" destOrd="0" presId="urn:microsoft.com/office/officeart/2005/8/layout/vList5"/>
    <dgm:cxn modelId="{EC7DD61B-AB35-4B03-AD83-2596F41B2414}" type="presParOf" srcId="{52FBD871-2B8B-466A-9F77-AEF96F24B365}" destId="{77CE29F1-6531-499F-B877-6281A4E7FE4F}" srcOrd="1" destOrd="0" presId="urn:microsoft.com/office/officeart/2005/8/layout/vList5"/>
    <dgm:cxn modelId="{36783F9A-D6F3-4298-A4B0-795B6526D19B}" type="presParOf" srcId="{52FBD871-2B8B-466A-9F77-AEF96F24B365}" destId="{D1E69D59-0A2B-4FC8-A996-C7C5B9EFCCB5}" srcOrd="2" destOrd="0" presId="urn:microsoft.com/office/officeart/2005/8/layout/vList5"/>
    <dgm:cxn modelId="{42D72BAD-00D3-497E-8551-31D28EAD20D3}" type="presParOf" srcId="{D1E69D59-0A2B-4FC8-A996-C7C5B9EFCCB5}" destId="{7F6F595D-BA1B-4B9B-A366-EB55B28F270A}" srcOrd="0" destOrd="0" presId="urn:microsoft.com/office/officeart/2005/8/layout/vList5"/>
    <dgm:cxn modelId="{07CEAD70-5CA0-4E7B-83D5-441E3FEA38EB}" type="presParOf" srcId="{D1E69D59-0A2B-4FC8-A996-C7C5B9EFCCB5}" destId="{ECA98D95-88CA-410F-A2A4-DDF320150C9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794B4EC-D911-4E82-A0D4-CC29DAED4445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</dgm:pt>
    <dgm:pt modelId="{C1980D1C-F0F9-4935-976D-025144BC8E3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/>
            <a:t>202</a:t>
          </a:r>
          <a:r>
            <a:rPr lang="en-US" sz="2000" dirty="0"/>
            <a:t>6</a:t>
          </a:r>
          <a:r>
            <a:rPr lang="ru-RU" sz="3500" dirty="0"/>
            <a:t> </a:t>
          </a:r>
          <a:r>
            <a:rPr lang="ru-RU" sz="1800" dirty="0"/>
            <a:t>год –           </a:t>
          </a:r>
          <a:r>
            <a:rPr lang="en-US" sz="1800" dirty="0"/>
            <a:t>11 315,8 </a:t>
          </a:r>
          <a:r>
            <a:rPr lang="ru-RU" sz="1600" dirty="0"/>
            <a:t>тыс. рублей</a:t>
          </a:r>
        </a:p>
      </dgm:t>
    </dgm:pt>
    <dgm:pt modelId="{BBBFB4A7-B0A2-4D85-B24F-59DB1A084D43}" type="parTrans" cxnId="{126ED9C5-0688-4DE4-9CEA-6BC9FB0E443A}">
      <dgm:prSet/>
      <dgm:spPr/>
      <dgm:t>
        <a:bodyPr/>
        <a:lstStyle/>
        <a:p>
          <a:endParaRPr lang="ru-RU"/>
        </a:p>
      </dgm:t>
    </dgm:pt>
    <dgm:pt modelId="{533ACDA7-C405-4AC8-87FB-7BD6F5C45B44}" type="sibTrans" cxnId="{126ED9C5-0688-4DE4-9CEA-6BC9FB0E443A}">
      <dgm:prSet/>
      <dgm:spPr/>
      <dgm:t>
        <a:bodyPr/>
        <a:lstStyle/>
        <a:p>
          <a:endParaRPr lang="ru-RU"/>
        </a:p>
      </dgm:t>
    </dgm:pt>
    <dgm:pt modelId="{0AD18AFA-36C1-43C0-BC8D-673D27063D0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/>
            <a:t>202</a:t>
          </a:r>
          <a:r>
            <a:rPr lang="en-US" sz="2000" dirty="0"/>
            <a:t>7</a:t>
          </a:r>
          <a:r>
            <a:rPr lang="ru-RU" sz="2000" dirty="0"/>
            <a:t> год –         </a:t>
          </a:r>
          <a:r>
            <a:rPr lang="en-US" sz="2000" dirty="0"/>
            <a:t>  1 </a:t>
          </a:r>
          <a:r>
            <a:rPr lang="en-US" sz="1800" dirty="0"/>
            <a:t>733,1</a:t>
          </a:r>
          <a:r>
            <a:rPr lang="en-US" sz="2000" dirty="0"/>
            <a:t> </a:t>
          </a:r>
          <a:r>
            <a:rPr lang="ru-RU" sz="1600" dirty="0"/>
            <a:t>тыс.</a:t>
          </a:r>
          <a:r>
            <a:rPr lang="en-US" sz="1600" dirty="0"/>
            <a:t> </a:t>
          </a:r>
          <a:r>
            <a:rPr lang="ru-RU" sz="1600" dirty="0"/>
            <a:t>рублей</a:t>
          </a:r>
        </a:p>
      </dgm:t>
    </dgm:pt>
    <dgm:pt modelId="{9F591FF7-51AA-4615-80CF-01A59BFAEC9D}" type="parTrans" cxnId="{1CA1BDD8-5476-45C7-8CE1-5D21B5137475}">
      <dgm:prSet/>
      <dgm:spPr/>
      <dgm:t>
        <a:bodyPr/>
        <a:lstStyle/>
        <a:p>
          <a:endParaRPr lang="ru-RU"/>
        </a:p>
      </dgm:t>
    </dgm:pt>
    <dgm:pt modelId="{778C7B15-C8DD-49D9-AE39-C614D66C5B62}" type="sibTrans" cxnId="{1CA1BDD8-5476-45C7-8CE1-5D21B5137475}">
      <dgm:prSet/>
      <dgm:spPr/>
      <dgm:t>
        <a:bodyPr/>
        <a:lstStyle/>
        <a:p>
          <a:endParaRPr lang="ru-RU"/>
        </a:p>
      </dgm:t>
    </dgm:pt>
    <dgm:pt modelId="{5F5B7A33-9F4A-4D40-9E41-503BBBDEDB4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/>
            <a:t>202</a:t>
          </a:r>
          <a:r>
            <a:rPr lang="en-US" sz="2000" dirty="0"/>
            <a:t>8</a:t>
          </a:r>
          <a:r>
            <a:rPr lang="ru-RU" sz="2000" dirty="0"/>
            <a:t> год –            </a:t>
          </a:r>
          <a:r>
            <a:rPr lang="en-US" sz="1800" dirty="0"/>
            <a:t>11</a:t>
          </a:r>
          <a:r>
            <a:rPr lang="en-US" sz="2000" dirty="0"/>
            <a:t> 334,6 </a:t>
          </a:r>
          <a:r>
            <a:rPr lang="ru-RU" sz="1600" dirty="0"/>
            <a:t>тыс. рублей</a:t>
          </a:r>
        </a:p>
      </dgm:t>
    </dgm:pt>
    <dgm:pt modelId="{7A8DD8A3-BD9B-4749-B06D-A879EC6BE534}" type="parTrans" cxnId="{B9314BB9-4EF2-4368-B90C-6130D37CB843}">
      <dgm:prSet/>
      <dgm:spPr/>
      <dgm:t>
        <a:bodyPr/>
        <a:lstStyle/>
        <a:p>
          <a:endParaRPr lang="ru-RU"/>
        </a:p>
      </dgm:t>
    </dgm:pt>
    <dgm:pt modelId="{989800AB-6C7B-4064-95FA-7D98530AD80B}" type="sibTrans" cxnId="{B9314BB9-4EF2-4368-B90C-6130D37CB843}">
      <dgm:prSet/>
      <dgm:spPr/>
      <dgm:t>
        <a:bodyPr/>
        <a:lstStyle/>
        <a:p>
          <a:endParaRPr lang="ru-RU"/>
        </a:p>
      </dgm:t>
    </dgm:pt>
    <dgm:pt modelId="{99EAFFD5-6951-44E6-8D1B-CB1B89FE7296}" type="pres">
      <dgm:prSet presAssocID="{3794B4EC-D911-4E82-A0D4-CC29DAED4445}" presName="compositeShape" presStyleCnt="0">
        <dgm:presLayoutVars>
          <dgm:dir/>
          <dgm:resizeHandles/>
        </dgm:presLayoutVars>
      </dgm:prSet>
      <dgm:spPr/>
    </dgm:pt>
    <dgm:pt modelId="{57B1A966-7A86-4F55-BDCE-D061EE6632AE}" type="pres">
      <dgm:prSet presAssocID="{3794B4EC-D911-4E82-A0D4-CC29DAED4445}" presName="pyramid" presStyleLbl="node1" presStyleIdx="0" presStyleCnt="1" custLinFactNeighborX="219" custLinFactNeighborY="-8859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98029A8-3FCE-49EB-8A36-1B53D44738F5}" type="pres">
      <dgm:prSet presAssocID="{3794B4EC-D911-4E82-A0D4-CC29DAED4445}" presName="theList" presStyleCnt="0"/>
      <dgm:spPr/>
    </dgm:pt>
    <dgm:pt modelId="{51952AE4-B653-4C07-B485-E89AED2E2C5C}" type="pres">
      <dgm:prSet presAssocID="{C1980D1C-F0F9-4935-976D-025144BC8E3F}" presName="aNode" presStyleLbl="fgAcc1" presStyleIdx="0" presStyleCnt="3" custLinFactNeighborX="2465" custLinFactNeighborY="19514">
        <dgm:presLayoutVars>
          <dgm:bulletEnabled val="1"/>
        </dgm:presLayoutVars>
      </dgm:prSet>
      <dgm:spPr/>
    </dgm:pt>
    <dgm:pt modelId="{48A71E1C-C85E-4873-AE72-8AE985F2856B}" type="pres">
      <dgm:prSet presAssocID="{C1980D1C-F0F9-4935-976D-025144BC8E3F}" presName="aSpace" presStyleCnt="0"/>
      <dgm:spPr/>
    </dgm:pt>
    <dgm:pt modelId="{64ED926E-0C83-4A4A-B9F6-CA1B989D6B58}" type="pres">
      <dgm:prSet presAssocID="{0AD18AFA-36C1-43C0-BC8D-673D27063D0D}" presName="aNode" presStyleLbl="fgAcc1" presStyleIdx="1" presStyleCnt="3">
        <dgm:presLayoutVars>
          <dgm:bulletEnabled val="1"/>
        </dgm:presLayoutVars>
      </dgm:prSet>
      <dgm:spPr/>
    </dgm:pt>
    <dgm:pt modelId="{5F2C5FCB-AF11-4A95-A890-CC22B97D3D42}" type="pres">
      <dgm:prSet presAssocID="{0AD18AFA-36C1-43C0-BC8D-673D27063D0D}" presName="aSpace" presStyleCnt="0"/>
      <dgm:spPr/>
    </dgm:pt>
    <dgm:pt modelId="{DAEA15BC-B440-4F49-BD23-AAB1EA68D94C}" type="pres">
      <dgm:prSet presAssocID="{5F5B7A33-9F4A-4D40-9E41-503BBBDEDB44}" presName="aNode" presStyleLbl="fgAcc1" presStyleIdx="2" presStyleCnt="3">
        <dgm:presLayoutVars>
          <dgm:bulletEnabled val="1"/>
        </dgm:presLayoutVars>
      </dgm:prSet>
      <dgm:spPr/>
    </dgm:pt>
    <dgm:pt modelId="{8C02FC07-636F-41C1-B493-94EA46340740}" type="pres">
      <dgm:prSet presAssocID="{5F5B7A33-9F4A-4D40-9E41-503BBBDEDB44}" presName="aSpace" presStyleCnt="0"/>
      <dgm:spPr/>
    </dgm:pt>
  </dgm:ptLst>
  <dgm:cxnLst>
    <dgm:cxn modelId="{06EB001F-34EB-4D47-ADDD-2F1AD681B7D1}" type="presOf" srcId="{0AD18AFA-36C1-43C0-BC8D-673D27063D0D}" destId="{64ED926E-0C83-4A4A-B9F6-CA1B989D6B58}" srcOrd="0" destOrd="0" presId="urn:microsoft.com/office/officeart/2005/8/layout/pyramid2"/>
    <dgm:cxn modelId="{AD830C4E-8120-46A9-9401-1519E878579B}" type="presOf" srcId="{5F5B7A33-9F4A-4D40-9E41-503BBBDEDB44}" destId="{DAEA15BC-B440-4F49-BD23-AAB1EA68D94C}" srcOrd="0" destOrd="0" presId="urn:microsoft.com/office/officeart/2005/8/layout/pyramid2"/>
    <dgm:cxn modelId="{0BD970B5-190D-489B-836C-ADA9151BFF7E}" type="presOf" srcId="{3794B4EC-D911-4E82-A0D4-CC29DAED4445}" destId="{99EAFFD5-6951-44E6-8D1B-CB1B89FE7296}" srcOrd="0" destOrd="0" presId="urn:microsoft.com/office/officeart/2005/8/layout/pyramid2"/>
    <dgm:cxn modelId="{BCF1A6B5-0425-455F-9D53-4C0DB619856D}" type="presOf" srcId="{C1980D1C-F0F9-4935-976D-025144BC8E3F}" destId="{51952AE4-B653-4C07-B485-E89AED2E2C5C}" srcOrd="0" destOrd="0" presId="urn:microsoft.com/office/officeart/2005/8/layout/pyramid2"/>
    <dgm:cxn modelId="{B9314BB9-4EF2-4368-B90C-6130D37CB843}" srcId="{3794B4EC-D911-4E82-A0D4-CC29DAED4445}" destId="{5F5B7A33-9F4A-4D40-9E41-503BBBDEDB44}" srcOrd="2" destOrd="0" parTransId="{7A8DD8A3-BD9B-4749-B06D-A879EC6BE534}" sibTransId="{989800AB-6C7B-4064-95FA-7D98530AD80B}"/>
    <dgm:cxn modelId="{126ED9C5-0688-4DE4-9CEA-6BC9FB0E443A}" srcId="{3794B4EC-D911-4E82-A0D4-CC29DAED4445}" destId="{C1980D1C-F0F9-4935-976D-025144BC8E3F}" srcOrd="0" destOrd="0" parTransId="{BBBFB4A7-B0A2-4D85-B24F-59DB1A084D43}" sibTransId="{533ACDA7-C405-4AC8-87FB-7BD6F5C45B44}"/>
    <dgm:cxn modelId="{1CA1BDD8-5476-45C7-8CE1-5D21B5137475}" srcId="{3794B4EC-D911-4E82-A0D4-CC29DAED4445}" destId="{0AD18AFA-36C1-43C0-BC8D-673D27063D0D}" srcOrd="1" destOrd="0" parTransId="{9F591FF7-51AA-4615-80CF-01A59BFAEC9D}" sibTransId="{778C7B15-C8DD-49D9-AE39-C614D66C5B62}"/>
    <dgm:cxn modelId="{0942E414-AAE4-47D5-9746-469F5763ECD9}" type="presParOf" srcId="{99EAFFD5-6951-44E6-8D1B-CB1B89FE7296}" destId="{57B1A966-7A86-4F55-BDCE-D061EE6632AE}" srcOrd="0" destOrd="0" presId="urn:microsoft.com/office/officeart/2005/8/layout/pyramid2"/>
    <dgm:cxn modelId="{453A6403-BBBF-4B48-9367-E3374517C8D9}" type="presParOf" srcId="{99EAFFD5-6951-44E6-8D1B-CB1B89FE7296}" destId="{598029A8-3FCE-49EB-8A36-1B53D44738F5}" srcOrd="1" destOrd="0" presId="urn:microsoft.com/office/officeart/2005/8/layout/pyramid2"/>
    <dgm:cxn modelId="{DD80B32B-2242-48DD-BF3D-05BF1109C7E6}" type="presParOf" srcId="{598029A8-3FCE-49EB-8A36-1B53D44738F5}" destId="{51952AE4-B653-4C07-B485-E89AED2E2C5C}" srcOrd="0" destOrd="0" presId="urn:microsoft.com/office/officeart/2005/8/layout/pyramid2"/>
    <dgm:cxn modelId="{CC59C8F0-1EF1-4E42-9DA1-45620881D631}" type="presParOf" srcId="{598029A8-3FCE-49EB-8A36-1B53D44738F5}" destId="{48A71E1C-C85E-4873-AE72-8AE985F2856B}" srcOrd="1" destOrd="0" presId="urn:microsoft.com/office/officeart/2005/8/layout/pyramid2"/>
    <dgm:cxn modelId="{714FE4EE-FAB2-4425-A84B-B3D69514AAE2}" type="presParOf" srcId="{598029A8-3FCE-49EB-8A36-1B53D44738F5}" destId="{64ED926E-0C83-4A4A-B9F6-CA1B989D6B58}" srcOrd="2" destOrd="0" presId="urn:microsoft.com/office/officeart/2005/8/layout/pyramid2"/>
    <dgm:cxn modelId="{703FA1D1-09C2-406D-8AA4-AF7950B9BB0D}" type="presParOf" srcId="{598029A8-3FCE-49EB-8A36-1B53D44738F5}" destId="{5F2C5FCB-AF11-4A95-A890-CC22B97D3D42}" srcOrd="3" destOrd="0" presId="urn:microsoft.com/office/officeart/2005/8/layout/pyramid2"/>
    <dgm:cxn modelId="{0AEEFCFF-B168-4E1A-AB73-04B769806772}" type="presParOf" srcId="{598029A8-3FCE-49EB-8A36-1B53D44738F5}" destId="{DAEA15BC-B440-4F49-BD23-AAB1EA68D94C}" srcOrd="4" destOrd="0" presId="urn:microsoft.com/office/officeart/2005/8/layout/pyramid2"/>
    <dgm:cxn modelId="{2F9E2854-881C-480C-A193-76C61B17DEFA}" type="presParOf" srcId="{598029A8-3FCE-49EB-8A36-1B53D44738F5}" destId="{8C02FC07-636F-41C1-B493-94EA46340740}" srcOrd="5" destOrd="0" presId="urn:microsoft.com/office/officeart/2005/8/layout/pyramid2"/>
  </dgm:cxnLst>
  <dgm:bg/>
  <dgm:whole>
    <a:effectLst>
      <a:reflection blurRad="6350" stA="52000" endA="300" endPos="350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F30842-A30B-453B-972D-BAB63098D9D6}" type="doc">
      <dgm:prSet loTypeId="urn:microsoft.com/office/officeart/2005/8/layout/hList3" loCatId="list" qsTypeId="urn:microsoft.com/office/officeart/2005/8/quickstyle/3d2#1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499AA6D-0096-43C7-992F-732B115541E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Основа формирования проекта бюджета </a:t>
          </a:r>
          <a:r>
            <a:rPr lang="ru-RU" sz="1800" dirty="0" err="1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800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 Белокалитвинского района на 202</a:t>
          </a:r>
          <a:r>
            <a:rPr lang="en-US" sz="1800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6</a:t>
          </a:r>
          <a:r>
            <a:rPr lang="ru-RU" sz="1800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год и на плановый период 202</a:t>
          </a:r>
          <a:r>
            <a:rPr lang="en-US" sz="1800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7</a:t>
          </a:r>
          <a:r>
            <a:rPr lang="ru-RU" sz="1800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и 202</a:t>
          </a:r>
          <a:r>
            <a:rPr lang="en-US" sz="1800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8</a:t>
          </a:r>
          <a:r>
            <a:rPr lang="ru-RU" sz="1800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годов</a:t>
          </a:r>
        </a:p>
      </dgm:t>
    </dgm:pt>
    <dgm:pt modelId="{D7EE096D-F517-4706-AD55-4CCAFFF643C4}" type="parTrans" cxnId="{1C25A368-82D7-4A03-A598-CD7E78AC2284}">
      <dgm:prSet/>
      <dgm:spPr/>
      <dgm:t>
        <a:bodyPr/>
        <a:lstStyle/>
        <a:p>
          <a:endParaRPr lang="ru-RU"/>
        </a:p>
      </dgm:t>
    </dgm:pt>
    <dgm:pt modelId="{2AEEE4D0-101A-4860-9694-FA5AF9A13A95}" type="sibTrans" cxnId="{1C25A368-82D7-4A03-A598-CD7E78AC2284}">
      <dgm:prSet/>
      <dgm:spPr/>
      <dgm:t>
        <a:bodyPr/>
        <a:lstStyle/>
        <a:p>
          <a:endParaRPr lang="ru-RU"/>
        </a:p>
      </dgm:t>
    </dgm:pt>
    <dgm:pt modelId="{DFAE40BE-1FD9-4CD2-BCD8-0C2119CF37C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</a:t>
          </a:r>
          <a:r>
            <a:rPr lang="ru-RU" sz="1600" dirty="0" err="1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 на 202</a:t>
          </a:r>
          <a:r>
            <a:rPr lang="en-US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6</a:t>
          </a:r>
          <a:r>
            <a: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– 202</a:t>
          </a:r>
          <a:r>
            <a:rPr lang="en-US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8</a:t>
          </a:r>
          <a:r>
            <a: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годы </a:t>
          </a:r>
        </a:p>
      </dgm:t>
    </dgm:pt>
    <dgm:pt modelId="{23A0075C-E311-40AB-AAA1-FC49CD2E18B0}" type="parTrans" cxnId="{0EDCCC65-B190-42CA-82D6-3E3A1EF32104}">
      <dgm:prSet/>
      <dgm:spPr/>
      <dgm:t>
        <a:bodyPr/>
        <a:lstStyle/>
        <a:p>
          <a:endParaRPr lang="ru-RU"/>
        </a:p>
      </dgm:t>
    </dgm:pt>
    <dgm:pt modelId="{8F33DFC0-31F8-46EE-AA4F-0F22B80C316D}" type="sibTrans" cxnId="{0EDCCC65-B190-42CA-82D6-3E3A1EF32104}">
      <dgm:prSet/>
      <dgm:spPr/>
      <dgm:t>
        <a:bodyPr/>
        <a:lstStyle/>
        <a:p>
          <a:endParaRPr lang="ru-RU"/>
        </a:p>
      </dgm:t>
    </dgm:pt>
    <dgm:pt modelId="{9BF7A4FA-841F-47F1-98E7-189AC313D56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</a:t>
          </a:r>
          <a:r>
            <a:rPr lang="ru-RU" sz="1600" dirty="0" err="1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 на 202</a:t>
          </a:r>
          <a:r>
            <a:rPr lang="en-US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6</a:t>
          </a:r>
          <a:r>
            <a: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– 202</a:t>
          </a:r>
          <a:r>
            <a:rPr lang="en-US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8</a:t>
          </a:r>
          <a:r>
            <a: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годы</a:t>
          </a:r>
          <a:endParaRPr lang="ru-RU" sz="1600" dirty="0">
            <a:solidFill>
              <a:schemeClr val="accent5">
                <a:lumMod val="75000"/>
              </a:schemeClr>
            </a:solidFill>
          </a:endParaRPr>
        </a:p>
      </dgm:t>
    </dgm:pt>
    <dgm:pt modelId="{47EFE251-DE1F-4A9D-AA5C-F22CDF3BA208}" type="parTrans" cxnId="{58F21106-5F3A-4611-8D69-2C4255AD30B9}">
      <dgm:prSet/>
      <dgm:spPr/>
      <dgm:t>
        <a:bodyPr/>
        <a:lstStyle/>
        <a:p>
          <a:endParaRPr lang="ru-RU"/>
        </a:p>
      </dgm:t>
    </dgm:pt>
    <dgm:pt modelId="{599B36A9-6999-4932-97BB-7B98B9DA7459}" type="sibTrans" cxnId="{58F21106-5F3A-4611-8D69-2C4255AD30B9}">
      <dgm:prSet/>
      <dgm:spPr/>
      <dgm:t>
        <a:bodyPr/>
        <a:lstStyle/>
        <a:p>
          <a:endParaRPr lang="ru-RU"/>
        </a:p>
      </dgm:t>
    </dgm:pt>
    <dgm:pt modelId="{D4E16D18-EE5A-406C-A68B-D9CC2F0D2BF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</a:t>
          </a:r>
          <a:r>
            <a:rPr lang="ru-RU" sz="1600" dirty="0" err="1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</a:t>
          </a:r>
        </a:p>
      </dgm:t>
    </dgm:pt>
    <dgm:pt modelId="{E418E1AB-F118-4EEC-BD8C-C4D43C973A39}" type="parTrans" cxnId="{F2A4A437-C9B0-4305-8C04-020582D4DA1C}">
      <dgm:prSet/>
      <dgm:spPr/>
      <dgm:t>
        <a:bodyPr/>
        <a:lstStyle/>
        <a:p>
          <a:endParaRPr lang="ru-RU"/>
        </a:p>
      </dgm:t>
    </dgm:pt>
    <dgm:pt modelId="{72A2A57F-463F-4BB6-9308-EF99DA17B312}" type="sibTrans" cxnId="{F2A4A437-C9B0-4305-8C04-020582D4DA1C}">
      <dgm:prSet/>
      <dgm:spPr/>
      <dgm:t>
        <a:bodyPr/>
        <a:lstStyle/>
        <a:p>
          <a:endParaRPr lang="ru-RU"/>
        </a:p>
      </dgm:t>
    </dgm:pt>
    <dgm:pt modelId="{1F737354-5A0E-4B2C-83F4-ACCB69D60A28}" type="pres">
      <dgm:prSet presAssocID="{66F30842-A30B-453B-972D-BAB63098D9D6}" presName="composite" presStyleCnt="0">
        <dgm:presLayoutVars>
          <dgm:chMax val="1"/>
          <dgm:dir/>
          <dgm:resizeHandles val="exact"/>
        </dgm:presLayoutVars>
      </dgm:prSet>
      <dgm:spPr/>
    </dgm:pt>
    <dgm:pt modelId="{14755EFE-4297-409D-8024-A86124D887D9}" type="pres">
      <dgm:prSet presAssocID="{9499AA6D-0096-43C7-992F-732B115541E7}" presName="roof" presStyleLbl="dkBgShp" presStyleIdx="0" presStyleCnt="2"/>
      <dgm:spPr/>
    </dgm:pt>
    <dgm:pt modelId="{CFD95AE2-9DD3-4546-9422-DB43A51E6B2E}" type="pres">
      <dgm:prSet presAssocID="{9499AA6D-0096-43C7-992F-732B115541E7}" presName="pillars" presStyleCnt="0"/>
      <dgm:spPr/>
    </dgm:pt>
    <dgm:pt modelId="{F5C3F7F1-CEA0-49C4-9AA0-D342FEFEA354}" type="pres">
      <dgm:prSet presAssocID="{9499AA6D-0096-43C7-992F-732B115541E7}" presName="pillar1" presStyleLbl="node1" presStyleIdx="0" presStyleCnt="3" custScaleX="95865" custScaleY="79049">
        <dgm:presLayoutVars>
          <dgm:bulletEnabled val="1"/>
        </dgm:presLayoutVars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</dgm:pt>
    <dgm:pt modelId="{FAE584BA-2169-4818-86D4-2DFBE33EDFFC}" type="pres">
      <dgm:prSet presAssocID="{DFAE40BE-1FD9-4CD2-BCD8-0C2119CF37CA}" presName="pillarX" presStyleLbl="node1" presStyleIdx="1" presStyleCnt="3" custScaleX="84785" custScaleY="79049">
        <dgm:presLayoutVars>
          <dgm:bulletEnabled val="1"/>
        </dgm:presLayoutVars>
      </dgm:prSet>
      <dgm:spPr/>
    </dgm:pt>
    <dgm:pt modelId="{77B589DE-2A0B-4817-8666-D284E4CFE8A0}" type="pres">
      <dgm:prSet presAssocID="{D4E16D18-EE5A-406C-A68B-D9CC2F0D2BFA}" presName="pillarX" presStyleLbl="node1" presStyleIdx="2" presStyleCnt="3" custScaleX="86176" custScaleY="79049">
        <dgm:presLayoutVars>
          <dgm:bulletEnabled val="1"/>
        </dgm:presLayoutVars>
      </dgm:prSet>
      <dgm:spPr/>
    </dgm:pt>
    <dgm:pt modelId="{0676944B-FE3D-45BE-8DAB-E49AB82CA9B4}" type="pres">
      <dgm:prSet presAssocID="{9499AA6D-0096-43C7-992F-732B115541E7}" presName="base" presStyleLbl="dkBgShp" presStyleIdx="1" presStyleCnt="2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</dgm:ptLst>
  <dgm:cxnLst>
    <dgm:cxn modelId="{58F21106-5F3A-4611-8D69-2C4255AD30B9}" srcId="{9499AA6D-0096-43C7-992F-732B115541E7}" destId="{9BF7A4FA-841F-47F1-98E7-189AC313D563}" srcOrd="0" destOrd="0" parTransId="{47EFE251-DE1F-4A9D-AA5C-F22CDF3BA208}" sibTransId="{599B36A9-6999-4932-97BB-7B98B9DA7459}"/>
    <dgm:cxn modelId="{F2A4A437-C9B0-4305-8C04-020582D4DA1C}" srcId="{9499AA6D-0096-43C7-992F-732B115541E7}" destId="{D4E16D18-EE5A-406C-A68B-D9CC2F0D2BFA}" srcOrd="2" destOrd="0" parTransId="{E418E1AB-F118-4EEC-BD8C-C4D43C973A39}" sibTransId="{72A2A57F-463F-4BB6-9308-EF99DA17B312}"/>
    <dgm:cxn modelId="{0EDCCC65-B190-42CA-82D6-3E3A1EF32104}" srcId="{9499AA6D-0096-43C7-992F-732B115541E7}" destId="{DFAE40BE-1FD9-4CD2-BCD8-0C2119CF37CA}" srcOrd="1" destOrd="0" parTransId="{23A0075C-E311-40AB-AAA1-FC49CD2E18B0}" sibTransId="{8F33DFC0-31F8-46EE-AA4F-0F22B80C316D}"/>
    <dgm:cxn modelId="{1C25A368-82D7-4A03-A598-CD7E78AC2284}" srcId="{66F30842-A30B-453B-972D-BAB63098D9D6}" destId="{9499AA6D-0096-43C7-992F-732B115541E7}" srcOrd="0" destOrd="0" parTransId="{D7EE096D-F517-4706-AD55-4CCAFFF643C4}" sibTransId="{2AEEE4D0-101A-4860-9694-FA5AF9A13A95}"/>
    <dgm:cxn modelId="{4842456F-5B64-4A64-A91E-0AA232B30FF1}" type="presOf" srcId="{66F30842-A30B-453B-972D-BAB63098D9D6}" destId="{1F737354-5A0E-4B2C-83F4-ACCB69D60A28}" srcOrd="0" destOrd="0" presId="urn:microsoft.com/office/officeart/2005/8/layout/hList3"/>
    <dgm:cxn modelId="{DC349A57-1EFD-45F8-9D9C-9AD290D80AE1}" type="presOf" srcId="{9499AA6D-0096-43C7-992F-732B115541E7}" destId="{14755EFE-4297-409D-8024-A86124D887D9}" srcOrd="0" destOrd="0" presId="urn:microsoft.com/office/officeart/2005/8/layout/hList3"/>
    <dgm:cxn modelId="{AF47ED80-973F-4722-8A8F-2E214C50F27E}" type="presOf" srcId="{9BF7A4FA-841F-47F1-98E7-189AC313D563}" destId="{F5C3F7F1-CEA0-49C4-9AA0-D342FEFEA354}" srcOrd="0" destOrd="0" presId="urn:microsoft.com/office/officeart/2005/8/layout/hList3"/>
    <dgm:cxn modelId="{EF8F07BC-345C-404F-9C48-427BB497D10D}" type="presOf" srcId="{DFAE40BE-1FD9-4CD2-BCD8-0C2119CF37CA}" destId="{FAE584BA-2169-4818-86D4-2DFBE33EDFFC}" srcOrd="0" destOrd="0" presId="urn:microsoft.com/office/officeart/2005/8/layout/hList3"/>
    <dgm:cxn modelId="{B849C1C2-2715-41D6-9A73-8636519DC511}" type="presOf" srcId="{D4E16D18-EE5A-406C-A68B-D9CC2F0D2BFA}" destId="{77B589DE-2A0B-4817-8666-D284E4CFE8A0}" srcOrd="0" destOrd="0" presId="urn:microsoft.com/office/officeart/2005/8/layout/hList3"/>
    <dgm:cxn modelId="{23265425-D621-4BED-8FA5-EEEE54891035}" type="presParOf" srcId="{1F737354-5A0E-4B2C-83F4-ACCB69D60A28}" destId="{14755EFE-4297-409D-8024-A86124D887D9}" srcOrd="0" destOrd="0" presId="urn:microsoft.com/office/officeart/2005/8/layout/hList3"/>
    <dgm:cxn modelId="{CA6146EA-75E2-4496-B411-5305A34DE653}" type="presParOf" srcId="{1F737354-5A0E-4B2C-83F4-ACCB69D60A28}" destId="{CFD95AE2-9DD3-4546-9422-DB43A51E6B2E}" srcOrd="1" destOrd="0" presId="urn:microsoft.com/office/officeart/2005/8/layout/hList3"/>
    <dgm:cxn modelId="{7D49E70D-EB12-4ADF-99A9-5175882EB149}" type="presParOf" srcId="{CFD95AE2-9DD3-4546-9422-DB43A51E6B2E}" destId="{F5C3F7F1-CEA0-49C4-9AA0-D342FEFEA354}" srcOrd="0" destOrd="0" presId="urn:microsoft.com/office/officeart/2005/8/layout/hList3"/>
    <dgm:cxn modelId="{35DB50B2-F52B-481E-A2EB-91E7B973C3F0}" type="presParOf" srcId="{CFD95AE2-9DD3-4546-9422-DB43A51E6B2E}" destId="{FAE584BA-2169-4818-86D4-2DFBE33EDFFC}" srcOrd="1" destOrd="0" presId="urn:microsoft.com/office/officeart/2005/8/layout/hList3"/>
    <dgm:cxn modelId="{A58DF4AB-0416-4028-BED0-7D962826850F}" type="presParOf" srcId="{CFD95AE2-9DD3-4546-9422-DB43A51E6B2E}" destId="{77B589DE-2A0B-4817-8666-D284E4CFE8A0}" srcOrd="2" destOrd="0" presId="urn:microsoft.com/office/officeart/2005/8/layout/hList3"/>
    <dgm:cxn modelId="{4E8E38E2-709E-4263-A841-8733A097AF2E}" type="presParOf" srcId="{1F737354-5A0E-4B2C-83F4-ACCB69D60A28}" destId="{0676944B-FE3D-45BE-8DAB-E49AB82CA9B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D53A93-71E8-4EC2-8BE5-91938792F43B}" type="doc">
      <dgm:prSet loTypeId="urn:microsoft.com/office/officeart/2005/8/layout/radial5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A682FE1-2192-4218-91DA-F2CBAB1FCE8C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Проект бюджета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сельского поселения на 202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6 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год и на плановый период 202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и 202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8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годов направлен на решение следующих ключевых задач</a:t>
          </a:r>
          <a:endParaRPr lang="ru-RU" sz="1400" dirty="0"/>
        </a:p>
      </dgm:t>
    </dgm:pt>
    <dgm:pt modelId="{60F4C142-7554-4827-A039-0A723CAD5914}" type="parTrans" cxnId="{B18D7721-F9C6-4854-96D1-CA01A00DDF1A}">
      <dgm:prSet/>
      <dgm:spPr/>
      <dgm:t>
        <a:bodyPr/>
        <a:lstStyle/>
        <a:p>
          <a:endParaRPr lang="ru-RU"/>
        </a:p>
      </dgm:t>
    </dgm:pt>
    <dgm:pt modelId="{110D044A-52F2-49E8-9CEC-DD72DA85180E}" type="sibTrans" cxnId="{B18D7721-F9C6-4854-96D1-CA01A00DDF1A}">
      <dgm:prSet/>
      <dgm:spPr/>
      <dgm:t>
        <a:bodyPr/>
        <a:lstStyle/>
        <a:p>
          <a:endParaRPr lang="ru-RU"/>
        </a:p>
      </dgm:t>
    </dgm:pt>
    <dgm:pt modelId="{619228FD-C9AD-4705-B503-327EEEB0A22B}">
      <dgm:prSet phldrT="[Текст]" custT="1"/>
      <dgm:spPr>
        <a:solidFill>
          <a:srgbClr val="00CCFF"/>
        </a:solidFill>
      </dgm:spPr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повышение объективности и качества бюджетного планирования</a:t>
          </a:r>
        </a:p>
      </dgm:t>
    </dgm:pt>
    <dgm:pt modelId="{0AB819E3-ED0B-4CAC-8F15-CCB73362C661}" type="parTrans" cxnId="{AB15347A-2CBC-4AFD-B7EF-B4CC10A6D363}">
      <dgm:prSet/>
      <dgm:spPr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5D51E19F-BAA3-43AC-B743-91DBCF139CFD}" type="sibTrans" cxnId="{AB15347A-2CBC-4AFD-B7EF-B4CC10A6D363}">
      <dgm:prSet/>
      <dgm:spPr/>
      <dgm:t>
        <a:bodyPr/>
        <a:lstStyle/>
        <a:p>
          <a:endParaRPr lang="ru-RU"/>
        </a:p>
      </dgm:t>
    </dgm:pt>
    <dgm:pt modelId="{28B84F80-1713-45FA-A668-2A067E450039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обеспечение сбалансированности местного бюджета</a:t>
          </a:r>
        </a:p>
      </dgm:t>
    </dgm:pt>
    <dgm:pt modelId="{287A77F4-8EA4-43EC-A2C0-329CDC7FE0DE}" type="parTrans" cxnId="{43885F54-15E8-4072-937F-9226D74628F7}">
      <dgm:prSet/>
      <dgm:spPr/>
      <dgm:t>
        <a:bodyPr/>
        <a:lstStyle/>
        <a:p>
          <a:endParaRPr lang="ru-RU"/>
        </a:p>
      </dgm:t>
    </dgm:pt>
    <dgm:pt modelId="{24C1311F-162C-4A4D-8A85-EC801F515A2B}" type="sibTrans" cxnId="{43885F54-15E8-4072-937F-9226D74628F7}">
      <dgm:prSet/>
      <dgm:spPr/>
      <dgm:t>
        <a:bodyPr/>
        <a:lstStyle/>
        <a:p>
          <a:endParaRPr lang="ru-RU"/>
        </a:p>
      </dgm:t>
    </dgm:pt>
    <dgm:pt modelId="{8C57921B-9F9A-4A12-96DC-48B8956366B2}">
      <dgm:prSet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B11D306-C12F-4640-91AB-ACC9B5815404}" type="parTrans" cxnId="{2803BC29-01F3-48EE-841C-E16CB543E918}">
      <dgm:prSet/>
      <dgm:spPr/>
      <dgm:t>
        <a:bodyPr/>
        <a:lstStyle/>
        <a:p>
          <a:endParaRPr lang="ru-RU"/>
        </a:p>
      </dgm:t>
    </dgm:pt>
    <dgm:pt modelId="{5455E29E-5DA8-41FF-AF9F-F1B952FAA3C2}" type="sibTrans" cxnId="{2803BC29-01F3-48EE-841C-E16CB543E918}">
      <dgm:prSet/>
      <dgm:spPr/>
      <dgm:t>
        <a:bodyPr/>
        <a:lstStyle/>
        <a:p>
          <a:endParaRPr lang="ru-RU"/>
        </a:p>
      </dgm:t>
    </dgm:pt>
    <dgm:pt modelId="{07863912-AE71-4D83-B893-846A34E6A8F5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Повышение эффективности распределения бюджетных средств в целях возможности совершения  бюджетного маневра,  ответственного подхода к принятию новых расходных обязательств с учетом из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социално-экономической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значимости</a:t>
          </a:r>
        </a:p>
      </dgm:t>
    </dgm:pt>
    <dgm:pt modelId="{A1D2972D-22B4-468B-966C-20DAA51184F5}" type="sibTrans" cxnId="{059A19B1-2F0D-4E2B-AFA8-A4574710F115}">
      <dgm:prSet/>
      <dgm:spPr/>
      <dgm:t>
        <a:bodyPr/>
        <a:lstStyle/>
        <a:p>
          <a:endParaRPr lang="ru-RU"/>
        </a:p>
      </dgm:t>
    </dgm:pt>
    <dgm:pt modelId="{0DA033CF-1F74-41A0-A1DB-61C2F84F241B}" type="parTrans" cxnId="{059A19B1-2F0D-4E2B-AFA8-A4574710F115}">
      <dgm:prSet/>
      <dgm:spPr/>
      <dgm:t>
        <a:bodyPr/>
        <a:lstStyle/>
        <a:p>
          <a:endParaRPr lang="ru-RU"/>
        </a:p>
      </dgm:t>
    </dgm:pt>
    <dgm:pt modelId="{588776A5-BE7C-45A4-8D31-E3B314897870}">
      <dgm:prSet phldrT="[Текст]"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B72D89A-8F5E-421D-ACDA-982668C97016}" type="sibTrans" cxnId="{F9E2AD05-6856-40A4-A0AE-F54BED5A6DC0}">
      <dgm:prSet/>
      <dgm:spPr/>
      <dgm:t>
        <a:bodyPr/>
        <a:lstStyle/>
        <a:p>
          <a:endParaRPr lang="ru-RU"/>
        </a:p>
      </dgm:t>
    </dgm:pt>
    <dgm:pt modelId="{1A9DD973-EC39-4A68-A77C-2ECF4DCD2644}" type="parTrans" cxnId="{F9E2AD05-6856-40A4-A0AE-F54BED5A6DC0}">
      <dgm:prSet/>
      <dgm:spPr/>
      <dgm:t>
        <a:bodyPr/>
        <a:lstStyle/>
        <a:p>
          <a:endParaRPr lang="ru-RU"/>
        </a:p>
      </dgm:t>
    </dgm:pt>
    <dgm:pt modelId="{AD23C868-BBE9-4AD3-9353-B6E3296BB331}" type="pres">
      <dgm:prSet presAssocID="{CED53A93-71E8-4EC2-8BE5-91938792F43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BA57D3B-B957-4C14-86AF-B165A268892B}" type="pres">
      <dgm:prSet presAssocID="{BA682FE1-2192-4218-91DA-F2CBAB1FCE8C}" presName="centerShape" presStyleLbl="node0" presStyleIdx="0" presStyleCnt="1" custScaleX="149580" custScaleY="132205" custLinFactNeighborX="9009" custLinFactNeighborY="-18671"/>
      <dgm:spPr/>
    </dgm:pt>
    <dgm:pt modelId="{4BFCC67C-01E0-4706-B8B4-1F8F2C2F130B}" type="pres">
      <dgm:prSet presAssocID="{1A9DD973-EC39-4A68-A77C-2ECF4DCD2644}" presName="parTrans" presStyleLbl="sibTrans2D1" presStyleIdx="0" presStyleCnt="5"/>
      <dgm:spPr/>
    </dgm:pt>
    <dgm:pt modelId="{97EC91DB-5CB6-4C0B-A631-496F04224694}" type="pres">
      <dgm:prSet presAssocID="{1A9DD973-EC39-4A68-A77C-2ECF4DCD2644}" presName="connectorText" presStyleLbl="sibTrans2D1" presStyleIdx="0" presStyleCnt="5"/>
      <dgm:spPr/>
    </dgm:pt>
    <dgm:pt modelId="{D1074AC8-5E5D-44C1-B388-B81C344112D7}" type="pres">
      <dgm:prSet presAssocID="{588776A5-BE7C-45A4-8D31-E3B314897870}" presName="node" presStyleLbl="node1" presStyleIdx="0" presStyleCnt="5" custScaleX="77298" custScaleY="51190" custRadScaleRad="146839" custRadScaleInc="132593">
        <dgm:presLayoutVars>
          <dgm:bulletEnabled val="1"/>
        </dgm:presLayoutVars>
      </dgm:prSet>
      <dgm:spPr/>
    </dgm:pt>
    <dgm:pt modelId="{118CB159-B422-44AE-B8B5-625D5ED9ED39}" type="pres">
      <dgm:prSet presAssocID="{0DA033CF-1F74-41A0-A1DB-61C2F84F241B}" presName="parTrans" presStyleLbl="sibTrans2D1" presStyleIdx="1" presStyleCnt="5"/>
      <dgm:spPr/>
    </dgm:pt>
    <dgm:pt modelId="{C74EEFA6-9443-467D-80D2-A9F3759B18C7}" type="pres">
      <dgm:prSet presAssocID="{0DA033CF-1F74-41A0-A1DB-61C2F84F241B}" presName="connectorText" presStyleLbl="sibTrans2D1" presStyleIdx="1" presStyleCnt="5"/>
      <dgm:spPr/>
    </dgm:pt>
    <dgm:pt modelId="{E0A4CD80-46A9-4C58-B3C2-2D572F0DFB5F}" type="pres">
      <dgm:prSet presAssocID="{07863912-AE71-4D83-B893-846A34E6A8F5}" presName="node" presStyleLbl="node1" presStyleIdx="1" presStyleCnt="5" custScaleX="313878" custScaleY="196478" custRadScaleRad="88551" custRadScaleInc="206305">
        <dgm:presLayoutVars>
          <dgm:bulletEnabled val="1"/>
        </dgm:presLayoutVars>
      </dgm:prSet>
      <dgm:spPr/>
    </dgm:pt>
    <dgm:pt modelId="{CB264C7A-5A81-4BAE-807A-A681681D9954}" type="pres">
      <dgm:prSet presAssocID="{9B11D306-C12F-4640-91AB-ACC9B5815404}" presName="parTrans" presStyleLbl="sibTrans2D1" presStyleIdx="2" presStyleCnt="5" custScaleX="143378"/>
      <dgm:spPr/>
    </dgm:pt>
    <dgm:pt modelId="{1AE3F483-3871-4C84-A9B4-5E77EBA6EBAF}" type="pres">
      <dgm:prSet presAssocID="{9B11D306-C12F-4640-91AB-ACC9B5815404}" presName="connectorText" presStyleLbl="sibTrans2D1" presStyleIdx="2" presStyleCnt="5"/>
      <dgm:spPr/>
    </dgm:pt>
    <dgm:pt modelId="{DA20B577-E084-4A3A-8A0B-24E3B4429303}" type="pres">
      <dgm:prSet presAssocID="{8C57921B-9F9A-4A12-96DC-48B8956366B2}" presName="node" presStyleLbl="node1" presStyleIdx="2" presStyleCnt="5" custScaleX="207929" custScaleY="175490" custRadScaleRad="161632" custRadScaleInc="-186571">
        <dgm:presLayoutVars>
          <dgm:bulletEnabled val="1"/>
        </dgm:presLayoutVars>
      </dgm:prSet>
      <dgm:spPr/>
    </dgm:pt>
    <dgm:pt modelId="{30729D24-0D62-4224-8B03-8D0408277A71}" type="pres">
      <dgm:prSet presAssocID="{0AB819E3-ED0B-4CAC-8F15-CCB73362C661}" presName="parTrans" presStyleLbl="sibTrans2D1" presStyleIdx="3" presStyleCnt="5"/>
      <dgm:spPr/>
    </dgm:pt>
    <dgm:pt modelId="{3E798519-3937-4055-B2E7-51689B1FB2AB}" type="pres">
      <dgm:prSet presAssocID="{0AB819E3-ED0B-4CAC-8F15-CCB73362C661}" presName="connectorText" presStyleLbl="sibTrans2D1" presStyleIdx="3" presStyleCnt="5"/>
      <dgm:spPr/>
    </dgm:pt>
    <dgm:pt modelId="{9B89C421-F0D8-44E3-BD0A-4C6E08938364}" type="pres">
      <dgm:prSet presAssocID="{619228FD-C9AD-4705-B503-327EEEB0A22B}" presName="node" presStyleLbl="node1" presStyleIdx="3" presStyleCnt="5" custScaleX="164766" custScaleY="151476" custRadScaleRad="104588" custRadScaleInc="105103">
        <dgm:presLayoutVars>
          <dgm:bulletEnabled val="1"/>
        </dgm:presLayoutVars>
      </dgm:prSet>
      <dgm:spPr/>
    </dgm:pt>
    <dgm:pt modelId="{7CD94444-8331-41F3-825C-CDF51849DCA2}" type="pres">
      <dgm:prSet presAssocID="{287A77F4-8EA4-43EC-A2C0-329CDC7FE0DE}" presName="parTrans" presStyleLbl="sibTrans2D1" presStyleIdx="4" presStyleCnt="5"/>
      <dgm:spPr/>
    </dgm:pt>
    <dgm:pt modelId="{59C94386-71C3-4F84-9524-F75FD0E856A7}" type="pres">
      <dgm:prSet presAssocID="{287A77F4-8EA4-43EC-A2C0-329CDC7FE0DE}" presName="connectorText" presStyleLbl="sibTrans2D1" presStyleIdx="4" presStyleCnt="5"/>
      <dgm:spPr/>
    </dgm:pt>
    <dgm:pt modelId="{30D3701F-8426-4130-8133-4F32806D0F99}" type="pres">
      <dgm:prSet presAssocID="{28B84F80-1713-45FA-A668-2A067E450039}" presName="node" presStyleLbl="node1" presStyleIdx="4" presStyleCnt="5" custScaleX="178754" custScaleY="130574" custRadScaleRad="121147" custRadScaleInc="44638">
        <dgm:presLayoutVars>
          <dgm:bulletEnabled val="1"/>
        </dgm:presLayoutVars>
      </dgm:prSet>
      <dgm:spPr/>
    </dgm:pt>
  </dgm:ptLst>
  <dgm:cxnLst>
    <dgm:cxn modelId="{25E09202-B50A-4769-82F9-55C7D2E4FA4A}" type="presOf" srcId="{8C57921B-9F9A-4A12-96DC-48B8956366B2}" destId="{DA20B577-E084-4A3A-8A0B-24E3B4429303}" srcOrd="0" destOrd="0" presId="urn:microsoft.com/office/officeart/2005/8/layout/radial5"/>
    <dgm:cxn modelId="{F9E2AD05-6856-40A4-A0AE-F54BED5A6DC0}" srcId="{BA682FE1-2192-4218-91DA-F2CBAB1FCE8C}" destId="{588776A5-BE7C-45A4-8D31-E3B314897870}" srcOrd="0" destOrd="0" parTransId="{1A9DD973-EC39-4A68-A77C-2ECF4DCD2644}" sibTransId="{7B72D89A-8F5E-421D-ACDA-982668C97016}"/>
    <dgm:cxn modelId="{F5E66F06-B699-4544-932C-88ECE73A9172}" type="presOf" srcId="{1A9DD973-EC39-4A68-A77C-2ECF4DCD2644}" destId="{4BFCC67C-01E0-4706-B8B4-1F8F2C2F130B}" srcOrd="0" destOrd="0" presId="urn:microsoft.com/office/officeart/2005/8/layout/radial5"/>
    <dgm:cxn modelId="{0277F908-9260-4B3C-A407-B53144866E0B}" type="presOf" srcId="{619228FD-C9AD-4705-B503-327EEEB0A22B}" destId="{9B89C421-F0D8-44E3-BD0A-4C6E08938364}" srcOrd="0" destOrd="0" presId="urn:microsoft.com/office/officeart/2005/8/layout/radial5"/>
    <dgm:cxn modelId="{8C8F141B-2D0D-41CC-93BC-E70E0857B5C9}" type="presOf" srcId="{0DA033CF-1F74-41A0-A1DB-61C2F84F241B}" destId="{C74EEFA6-9443-467D-80D2-A9F3759B18C7}" srcOrd="1" destOrd="0" presId="urn:microsoft.com/office/officeart/2005/8/layout/radial5"/>
    <dgm:cxn modelId="{873AC91B-ED2A-43CC-837C-12184BFBCE2B}" type="presOf" srcId="{0AB819E3-ED0B-4CAC-8F15-CCB73362C661}" destId="{30729D24-0D62-4224-8B03-8D0408277A71}" srcOrd="0" destOrd="0" presId="urn:microsoft.com/office/officeart/2005/8/layout/radial5"/>
    <dgm:cxn modelId="{908B511E-548F-44CD-AF4F-80BA15115727}" type="presOf" srcId="{287A77F4-8EA4-43EC-A2C0-329CDC7FE0DE}" destId="{7CD94444-8331-41F3-825C-CDF51849DCA2}" srcOrd="0" destOrd="0" presId="urn:microsoft.com/office/officeart/2005/8/layout/radial5"/>
    <dgm:cxn modelId="{B18D7721-F9C6-4854-96D1-CA01A00DDF1A}" srcId="{CED53A93-71E8-4EC2-8BE5-91938792F43B}" destId="{BA682FE1-2192-4218-91DA-F2CBAB1FCE8C}" srcOrd="0" destOrd="0" parTransId="{60F4C142-7554-4827-A039-0A723CAD5914}" sibTransId="{110D044A-52F2-49E8-9CEC-DD72DA85180E}"/>
    <dgm:cxn modelId="{2803BC29-01F3-48EE-841C-E16CB543E918}" srcId="{BA682FE1-2192-4218-91DA-F2CBAB1FCE8C}" destId="{8C57921B-9F9A-4A12-96DC-48B8956366B2}" srcOrd="2" destOrd="0" parTransId="{9B11D306-C12F-4640-91AB-ACC9B5815404}" sibTransId="{5455E29E-5DA8-41FF-AF9F-F1B952FAA3C2}"/>
    <dgm:cxn modelId="{958F3B5C-D16B-43A5-9C9E-238208ACFB7F}" type="presOf" srcId="{287A77F4-8EA4-43EC-A2C0-329CDC7FE0DE}" destId="{59C94386-71C3-4F84-9524-F75FD0E856A7}" srcOrd="1" destOrd="0" presId="urn:microsoft.com/office/officeart/2005/8/layout/radial5"/>
    <dgm:cxn modelId="{D699AA49-EDFF-4E90-80EA-D553E4213EA1}" type="presOf" srcId="{9B11D306-C12F-4640-91AB-ACC9B5815404}" destId="{CB264C7A-5A81-4BAE-807A-A681681D9954}" srcOrd="0" destOrd="0" presId="urn:microsoft.com/office/officeart/2005/8/layout/radial5"/>
    <dgm:cxn modelId="{1139FA4B-BFFF-4621-BD40-B35EE105B72F}" type="presOf" srcId="{588776A5-BE7C-45A4-8D31-E3B314897870}" destId="{D1074AC8-5E5D-44C1-B388-B81C344112D7}" srcOrd="0" destOrd="0" presId="urn:microsoft.com/office/officeart/2005/8/layout/radial5"/>
    <dgm:cxn modelId="{43885F54-15E8-4072-937F-9226D74628F7}" srcId="{BA682FE1-2192-4218-91DA-F2CBAB1FCE8C}" destId="{28B84F80-1713-45FA-A668-2A067E450039}" srcOrd="4" destOrd="0" parTransId="{287A77F4-8EA4-43EC-A2C0-329CDC7FE0DE}" sibTransId="{24C1311F-162C-4A4D-8A85-EC801F515A2B}"/>
    <dgm:cxn modelId="{AB15347A-2CBC-4AFD-B7EF-B4CC10A6D363}" srcId="{BA682FE1-2192-4218-91DA-F2CBAB1FCE8C}" destId="{619228FD-C9AD-4705-B503-327EEEB0A22B}" srcOrd="3" destOrd="0" parTransId="{0AB819E3-ED0B-4CAC-8F15-CCB73362C661}" sibTransId="{5D51E19F-BAA3-43AC-B743-91DBCF139CFD}"/>
    <dgm:cxn modelId="{13DFE395-6577-4DDD-8069-407818D5D43E}" type="presOf" srcId="{BA682FE1-2192-4218-91DA-F2CBAB1FCE8C}" destId="{5BA57D3B-B957-4C14-86AF-B165A268892B}" srcOrd="0" destOrd="0" presId="urn:microsoft.com/office/officeart/2005/8/layout/radial5"/>
    <dgm:cxn modelId="{9CE7A299-E0D4-4597-855C-E4000A19BCEC}" type="presOf" srcId="{CED53A93-71E8-4EC2-8BE5-91938792F43B}" destId="{AD23C868-BBE9-4AD3-9353-B6E3296BB331}" srcOrd="0" destOrd="0" presId="urn:microsoft.com/office/officeart/2005/8/layout/radial5"/>
    <dgm:cxn modelId="{EA80E79B-734B-4386-B7E9-A4ACA8A6F797}" type="presOf" srcId="{07863912-AE71-4D83-B893-846A34E6A8F5}" destId="{E0A4CD80-46A9-4C58-B3C2-2D572F0DFB5F}" srcOrd="0" destOrd="0" presId="urn:microsoft.com/office/officeart/2005/8/layout/radial5"/>
    <dgm:cxn modelId="{059A19B1-2F0D-4E2B-AFA8-A4574710F115}" srcId="{BA682FE1-2192-4218-91DA-F2CBAB1FCE8C}" destId="{07863912-AE71-4D83-B893-846A34E6A8F5}" srcOrd="1" destOrd="0" parTransId="{0DA033CF-1F74-41A0-A1DB-61C2F84F241B}" sibTransId="{A1D2972D-22B4-468B-966C-20DAA51184F5}"/>
    <dgm:cxn modelId="{7DCC30B5-142F-40A9-BC4D-A989285754CC}" type="presOf" srcId="{28B84F80-1713-45FA-A668-2A067E450039}" destId="{30D3701F-8426-4130-8133-4F32806D0F99}" srcOrd="0" destOrd="0" presId="urn:microsoft.com/office/officeart/2005/8/layout/radial5"/>
    <dgm:cxn modelId="{3D68F9BC-3C67-4768-BB8C-13D92FFF6005}" type="presOf" srcId="{0DA033CF-1F74-41A0-A1DB-61C2F84F241B}" destId="{118CB159-B422-44AE-B8B5-625D5ED9ED39}" srcOrd="0" destOrd="0" presId="urn:microsoft.com/office/officeart/2005/8/layout/radial5"/>
    <dgm:cxn modelId="{D098D0D2-A035-4A7D-A0BE-A7725B628092}" type="presOf" srcId="{1A9DD973-EC39-4A68-A77C-2ECF4DCD2644}" destId="{97EC91DB-5CB6-4C0B-A631-496F04224694}" srcOrd="1" destOrd="0" presId="urn:microsoft.com/office/officeart/2005/8/layout/radial5"/>
    <dgm:cxn modelId="{B60151D5-6939-4E11-A37D-DE71E38A6A78}" type="presOf" srcId="{9B11D306-C12F-4640-91AB-ACC9B5815404}" destId="{1AE3F483-3871-4C84-A9B4-5E77EBA6EBAF}" srcOrd="1" destOrd="0" presId="urn:microsoft.com/office/officeart/2005/8/layout/radial5"/>
    <dgm:cxn modelId="{2B3435DD-5B8F-4980-BAF7-E22C53735FAA}" type="presOf" srcId="{0AB819E3-ED0B-4CAC-8F15-CCB73362C661}" destId="{3E798519-3937-4055-B2E7-51689B1FB2AB}" srcOrd="1" destOrd="0" presId="urn:microsoft.com/office/officeart/2005/8/layout/radial5"/>
    <dgm:cxn modelId="{103A87AA-D22E-4F42-82E5-9444D6FC85EE}" type="presParOf" srcId="{AD23C868-BBE9-4AD3-9353-B6E3296BB331}" destId="{5BA57D3B-B957-4C14-86AF-B165A268892B}" srcOrd="0" destOrd="0" presId="urn:microsoft.com/office/officeart/2005/8/layout/radial5"/>
    <dgm:cxn modelId="{4644F0EB-32C3-4FC9-A97F-149FF766E4DF}" type="presParOf" srcId="{AD23C868-BBE9-4AD3-9353-B6E3296BB331}" destId="{4BFCC67C-01E0-4706-B8B4-1F8F2C2F130B}" srcOrd="1" destOrd="0" presId="urn:microsoft.com/office/officeart/2005/8/layout/radial5"/>
    <dgm:cxn modelId="{E6C147A2-4407-467B-83D7-798F30382B62}" type="presParOf" srcId="{4BFCC67C-01E0-4706-B8B4-1F8F2C2F130B}" destId="{97EC91DB-5CB6-4C0B-A631-496F04224694}" srcOrd="0" destOrd="0" presId="urn:microsoft.com/office/officeart/2005/8/layout/radial5"/>
    <dgm:cxn modelId="{8026CDBA-963E-4064-8666-C8E5575D36C3}" type="presParOf" srcId="{AD23C868-BBE9-4AD3-9353-B6E3296BB331}" destId="{D1074AC8-5E5D-44C1-B388-B81C344112D7}" srcOrd="2" destOrd="0" presId="urn:microsoft.com/office/officeart/2005/8/layout/radial5"/>
    <dgm:cxn modelId="{35EAD32F-D4E2-4DEE-B7E5-CD5E7016C443}" type="presParOf" srcId="{AD23C868-BBE9-4AD3-9353-B6E3296BB331}" destId="{118CB159-B422-44AE-B8B5-625D5ED9ED39}" srcOrd="3" destOrd="0" presId="urn:microsoft.com/office/officeart/2005/8/layout/radial5"/>
    <dgm:cxn modelId="{026408F9-7824-4656-BE04-EB74DA2ACC78}" type="presParOf" srcId="{118CB159-B422-44AE-B8B5-625D5ED9ED39}" destId="{C74EEFA6-9443-467D-80D2-A9F3759B18C7}" srcOrd="0" destOrd="0" presId="urn:microsoft.com/office/officeart/2005/8/layout/radial5"/>
    <dgm:cxn modelId="{C1301159-4DD8-4F63-9AE4-3876E152ECC4}" type="presParOf" srcId="{AD23C868-BBE9-4AD3-9353-B6E3296BB331}" destId="{E0A4CD80-46A9-4C58-B3C2-2D572F0DFB5F}" srcOrd="4" destOrd="0" presId="urn:microsoft.com/office/officeart/2005/8/layout/radial5"/>
    <dgm:cxn modelId="{BABFBDD0-D6A6-484E-B586-DB636B3001CA}" type="presParOf" srcId="{AD23C868-BBE9-4AD3-9353-B6E3296BB331}" destId="{CB264C7A-5A81-4BAE-807A-A681681D9954}" srcOrd="5" destOrd="0" presId="urn:microsoft.com/office/officeart/2005/8/layout/radial5"/>
    <dgm:cxn modelId="{D63C26F7-D2F8-4FDE-8A22-0E9E32DE34F9}" type="presParOf" srcId="{CB264C7A-5A81-4BAE-807A-A681681D9954}" destId="{1AE3F483-3871-4C84-A9B4-5E77EBA6EBAF}" srcOrd="0" destOrd="0" presId="urn:microsoft.com/office/officeart/2005/8/layout/radial5"/>
    <dgm:cxn modelId="{0ADEFDB2-EC13-4713-B52E-A3C5336AD69C}" type="presParOf" srcId="{AD23C868-BBE9-4AD3-9353-B6E3296BB331}" destId="{DA20B577-E084-4A3A-8A0B-24E3B4429303}" srcOrd="6" destOrd="0" presId="urn:microsoft.com/office/officeart/2005/8/layout/radial5"/>
    <dgm:cxn modelId="{D9F65D12-347B-423D-9FA2-39DBD5846231}" type="presParOf" srcId="{AD23C868-BBE9-4AD3-9353-B6E3296BB331}" destId="{30729D24-0D62-4224-8B03-8D0408277A71}" srcOrd="7" destOrd="0" presId="urn:microsoft.com/office/officeart/2005/8/layout/radial5"/>
    <dgm:cxn modelId="{EB7A05AC-3AF3-4E84-A728-E7EC68E68019}" type="presParOf" srcId="{30729D24-0D62-4224-8B03-8D0408277A71}" destId="{3E798519-3937-4055-B2E7-51689B1FB2AB}" srcOrd="0" destOrd="0" presId="urn:microsoft.com/office/officeart/2005/8/layout/radial5"/>
    <dgm:cxn modelId="{54FF8311-7052-436B-9098-F3AFA2B58F53}" type="presParOf" srcId="{AD23C868-BBE9-4AD3-9353-B6E3296BB331}" destId="{9B89C421-F0D8-44E3-BD0A-4C6E08938364}" srcOrd="8" destOrd="0" presId="urn:microsoft.com/office/officeart/2005/8/layout/radial5"/>
    <dgm:cxn modelId="{123CBA16-C20B-4E9B-921C-AD343B556F2B}" type="presParOf" srcId="{AD23C868-BBE9-4AD3-9353-B6E3296BB331}" destId="{7CD94444-8331-41F3-825C-CDF51849DCA2}" srcOrd="9" destOrd="0" presId="urn:microsoft.com/office/officeart/2005/8/layout/radial5"/>
    <dgm:cxn modelId="{F139D940-20CA-4740-84A4-CABCC644C0EC}" type="presParOf" srcId="{7CD94444-8331-41F3-825C-CDF51849DCA2}" destId="{59C94386-71C3-4F84-9524-F75FD0E856A7}" srcOrd="0" destOrd="0" presId="urn:microsoft.com/office/officeart/2005/8/layout/radial5"/>
    <dgm:cxn modelId="{5D4A1CDF-3290-418E-9D4D-CC63A5E1F3B0}" type="presParOf" srcId="{AD23C868-BBE9-4AD3-9353-B6E3296BB331}" destId="{30D3701F-8426-4130-8133-4F32806D0F9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2400" dirty="0">
              <a:latin typeface="Times New Roman" pitchFamily="18" charset="0"/>
              <a:cs typeface="Times New Roman" pitchFamily="18" charset="0"/>
            </a:rPr>
            <a:t>50 708,9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тыс. рублей</a:t>
          </a: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US" sz="2400" i="1" dirty="0">
              <a:latin typeface="Times New Roman" pitchFamily="18" charset="0"/>
              <a:cs typeface="Times New Roman" pitchFamily="18" charset="0"/>
            </a:rPr>
            <a:t>1 384,2</a:t>
          </a:r>
          <a:r>
            <a:rPr lang="ru-RU" sz="240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dirty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i="1" dirty="0">
              <a:latin typeface="Times New Roman" pitchFamily="18" charset="0"/>
              <a:cs typeface="Times New Roman" pitchFamily="18" charset="0"/>
            </a:rPr>
            <a:t>рублей</a:t>
          </a: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16869" custLinFactNeighborY="-11115"/>
      <dgm:spPr/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30DA2D8-C1F0-4BB3-8F56-836B6D54BAEA}" type="pres">
      <dgm:prSet presAssocID="{DBFC0E42-52C3-41AC-9D55-3ACB6CC85CB4}" presName="circ2" presStyleLbl="vennNode1" presStyleIdx="1" presStyleCnt="2" custScaleX="163834" custScaleY="86788" custLinFactNeighborX="-10240" custLinFactNeighborY="62498"/>
      <dgm:spPr/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044DD5E-94FF-4980-9974-0E29CE722457}" type="presOf" srcId="{DBFC0E42-52C3-41AC-9D55-3ACB6CC85CB4}" destId="{E30DA2D8-C1F0-4BB3-8F56-836B6D54BAEA}" srcOrd="0" destOrd="0" presId="urn:microsoft.com/office/officeart/2005/8/layout/venn1"/>
    <dgm:cxn modelId="{9216514A-8ED0-4F26-BCC1-0C22CDBBE670}" type="presOf" srcId="{7D40F476-0546-4DC1-BB6A-4F8DD0F3633C}" destId="{13135B4C-4AC9-43E6-AF2F-D7E23FABF6CB}" srcOrd="1" destOrd="0" presId="urn:microsoft.com/office/officeart/2005/8/layout/venn1"/>
    <dgm:cxn modelId="{9405924D-DD7F-49D0-BEF2-B1F55D7B233A}" type="presOf" srcId="{DBFC0E42-52C3-41AC-9D55-3ACB6CC85CB4}" destId="{8C300156-AF83-44F4-9572-C69CB6AE81BB}" srcOrd="1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CF2362D2-8820-47A9-95AD-EBCF8E15E379}" type="presOf" srcId="{7D40F476-0546-4DC1-BB6A-4F8DD0F3633C}" destId="{780274D5-3C8B-4693-9DBA-38420241D3FC}" srcOrd="0" destOrd="0" presId="urn:microsoft.com/office/officeart/2005/8/layout/venn1"/>
    <dgm:cxn modelId="{D28250F7-8508-4731-B769-FA274B0E6D00}" type="presOf" srcId="{517D4731-E778-4229-ADC1-3054A5537D2B}" destId="{0CCA2EBD-E007-40E2-BC0A-B9FC89413435}" srcOrd="0" destOrd="0" presId="urn:microsoft.com/office/officeart/2005/8/layout/venn1"/>
    <dgm:cxn modelId="{4D7CCEA5-C478-4BE4-8D68-78735B1F012D}" type="presParOf" srcId="{0CCA2EBD-E007-40E2-BC0A-B9FC89413435}" destId="{780274D5-3C8B-4693-9DBA-38420241D3FC}" srcOrd="0" destOrd="0" presId="urn:microsoft.com/office/officeart/2005/8/layout/venn1"/>
    <dgm:cxn modelId="{395DDF23-CEBD-4455-812B-072A861FABFD}" type="presParOf" srcId="{0CCA2EBD-E007-40E2-BC0A-B9FC89413435}" destId="{13135B4C-4AC9-43E6-AF2F-D7E23FABF6CB}" srcOrd="1" destOrd="0" presId="urn:microsoft.com/office/officeart/2005/8/layout/venn1"/>
    <dgm:cxn modelId="{B23B80A0-C447-4E45-9E4E-907D04CD4D5C}" type="presParOf" srcId="{0CCA2EBD-E007-40E2-BC0A-B9FC89413435}" destId="{E30DA2D8-C1F0-4BB3-8F56-836B6D54BAEA}" srcOrd="2" destOrd="0" presId="urn:microsoft.com/office/officeart/2005/8/layout/venn1"/>
    <dgm:cxn modelId="{A149F381-5C87-407E-934F-E36AA0A7C4AE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2400" dirty="0">
              <a:latin typeface="Times New Roman" pitchFamily="18" charset="0"/>
              <a:cs typeface="Times New Roman" pitchFamily="18" charset="0"/>
            </a:rPr>
            <a:t>25 627,5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тыс. рублей</a:t>
          </a: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US" sz="2000" b="0" i="1" dirty="0">
              <a:latin typeface="Times New Roman" pitchFamily="18" charset="0"/>
              <a:cs typeface="Times New Roman" pitchFamily="18" charset="0"/>
            </a:rPr>
            <a:t>1 230,9  </a:t>
          </a:r>
          <a:r>
            <a:rPr lang="ru-RU" sz="2000" b="0" i="1" dirty="0">
              <a:latin typeface="Times New Roman" pitchFamily="18" charset="0"/>
              <a:cs typeface="Times New Roman" pitchFamily="18" charset="0"/>
            </a:rPr>
            <a:t>тыс. рублей</a:t>
          </a: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4652" custLinFactNeighborY="-6648"/>
      <dgm:spPr/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30DA2D8-C1F0-4BB3-8F56-836B6D54BAEA}" type="pres">
      <dgm:prSet presAssocID="{DBFC0E42-52C3-41AC-9D55-3ACB6CC85CB4}" presName="circ2" presStyleLbl="vennNode1" presStyleIdx="1" presStyleCnt="2" custScaleX="143619" custScaleY="86788" custLinFactNeighborX="-17017" custLinFactNeighborY="66121"/>
      <dgm:spPr/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4F5C802-ED49-40C0-9376-249DC285D532}" type="presOf" srcId="{517D4731-E778-4229-ADC1-3054A5537D2B}" destId="{0CCA2EBD-E007-40E2-BC0A-B9FC89413435}" srcOrd="0" destOrd="0" presId="urn:microsoft.com/office/officeart/2005/8/layout/venn1"/>
    <dgm:cxn modelId="{9CBAB004-7E38-401B-9598-A39CFDA16CAC}" type="presOf" srcId="{DBFC0E42-52C3-41AC-9D55-3ACB6CC85CB4}" destId="{8C300156-AF83-44F4-9572-C69CB6AE81BB}" srcOrd="1" destOrd="0" presId="urn:microsoft.com/office/officeart/2005/8/layout/venn1"/>
    <dgm:cxn modelId="{86715F2E-85B1-4A3A-A991-81AB1597E67E}" type="presOf" srcId="{DBFC0E42-52C3-41AC-9D55-3ACB6CC85CB4}" destId="{E30DA2D8-C1F0-4BB3-8F56-836B6D54BAEA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74A8D47F-EAE9-4B64-8912-C9C465E98F34}" type="presOf" srcId="{7D40F476-0546-4DC1-BB6A-4F8DD0F3633C}" destId="{13135B4C-4AC9-43E6-AF2F-D7E23FABF6CB}" srcOrd="1" destOrd="0" presId="urn:microsoft.com/office/officeart/2005/8/layout/venn1"/>
    <dgm:cxn modelId="{0F1D99B5-26EF-428D-B7F4-0229C07834AB}" type="presOf" srcId="{7D40F476-0546-4DC1-BB6A-4F8DD0F3633C}" destId="{780274D5-3C8B-4693-9DBA-38420241D3FC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3BDB8FBF-EFF5-42C4-A477-12971B4E11C7}" type="presParOf" srcId="{0CCA2EBD-E007-40E2-BC0A-B9FC89413435}" destId="{780274D5-3C8B-4693-9DBA-38420241D3FC}" srcOrd="0" destOrd="0" presId="urn:microsoft.com/office/officeart/2005/8/layout/venn1"/>
    <dgm:cxn modelId="{9433A6BE-1D6B-4D1E-9AFA-7D520DB80634}" type="presParOf" srcId="{0CCA2EBD-E007-40E2-BC0A-B9FC89413435}" destId="{13135B4C-4AC9-43E6-AF2F-D7E23FABF6CB}" srcOrd="1" destOrd="0" presId="urn:microsoft.com/office/officeart/2005/8/layout/venn1"/>
    <dgm:cxn modelId="{C0E3EEEF-59D7-4258-8EEE-AF81CE38EFAE}" type="presParOf" srcId="{0CCA2EBD-E007-40E2-BC0A-B9FC89413435}" destId="{E30DA2D8-C1F0-4BB3-8F56-836B6D54BAEA}" srcOrd="2" destOrd="0" presId="urn:microsoft.com/office/officeart/2005/8/layout/venn1"/>
    <dgm:cxn modelId="{9F5B9A0A-5672-4B7E-9710-3416CAD760DF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2400" dirty="0">
              <a:latin typeface="Times New Roman" pitchFamily="18" charset="0"/>
              <a:cs typeface="Times New Roman" pitchFamily="18" charset="0"/>
            </a:rPr>
            <a:t>24 300,3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тыс. рублей</a:t>
          </a: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US" sz="2000" i="1" dirty="0">
              <a:latin typeface="Times New Roman" pitchFamily="18" charset="0"/>
              <a:cs typeface="Times New Roman" pitchFamily="18" charset="0"/>
            </a:rPr>
            <a:t>1 943,3 </a:t>
          </a:r>
          <a:r>
            <a:rPr lang="ru-RU" sz="2000" i="1" dirty="0">
              <a:latin typeface="Times New Roman" pitchFamily="18" charset="0"/>
              <a:cs typeface="Times New Roman" pitchFamily="18" charset="0"/>
            </a:rPr>
            <a:t>тыс. рублей</a:t>
          </a: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15318" custLinFactNeighborY="-10159"/>
      <dgm:spPr/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30DA2D8-C1F0-4BB3-8F56-836B6D54BAEA}" type="pres">
      <dgm:prSet presAssocID="{DBFC0E42-52C3-41AC-9D55-3ACB6CC85CB4}" presName="circ2" presStyleLbl="vennNode1" presStyleIdx="1" presStyleCnt="2" custScaleX="141446" custScaleY="86788" custLinFactNeighborX="-16256" custLinFactNeighborY="66175"/>
      <dgm:spPr/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3085201-3429-4FA2-9C68-14D9077AF2E4}" type="presOf" srcId="{7D40F476-0546-4DC1-BB6A-4F8DD0F3633C}" destId="{13135B4C-4AC9-43E6-AF2F-D7E23FABF6CB}" srcOrd="1" destOrd="0" presId="urn:microsoft.com/office/officeart/2005/8/layout/venn1"/>
    <dgm:cxn modelId="{BC55F10A-26CA-4BFD-B858-782993857D09}" type="presOf" srcId="{7D40F476-0546-4DC1-BB6A-4F8DD0F3633C}" destId="{780274D5-3C8B-4693-9DBA-38420241D3FC}" srcOrd="0" destOrd="0" presId="urn:microsoft.com/office/officeart/2005/8/layout/venn1"/>
    <dgm:cxn modelId="{9FA36070-EA62-4617-9AB4-6C360A37E41C}" type="presOf" srcId="{DBFC0E42-52C3-41AC-9D55-3ACB6CC85CB4}" destId="{8C300156-AF83-44F4-9572-C69CB6AE81BB}" srcOrd="1" destOrd="0" presId="urn:microsoft.com/office/officeart/2005/8/layout/venn1"/>
    <dgm:cxn modelId="{0975D570-ED46-4E63-93A3-EE65B4F4CE3E}" type="presOf" srcId="{DBFC0E42-52C3-41AC-9D55-3ACB6CC85CB4}" destId="{E30DA2D8-C1F0-4BB3-8F56-836B6D54BAEA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5179CA76-EBAF-4E54-9851-C458CD57559E}" type="presOf" srcId="{517D4731-E778-4229-ADC1-3054A5537D2B}" destId="{0CCA2EBD-E007-40E2-BC0A-B9FC89413435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083E895A-97B8-4CB5-AB07-B19F82AA4941}" type="presParOf" srcId="{0CCA2EBD-E007-40E2-BC0A-B9FC89413435}" destId="{780274D5-3C8B-4693-9DBA-38420241D3FC}" srcOrd="0" destOrd="0" presId="urn:microsoft.com/office/officeart/2005/8/layout/venn1"/>
    <dgm:cxn modelId="{431E269E-BCC7-4464-A4CF-88E15F637DBA}" type="presParOf" srcId="{0CCA2EBD-E007-40E2-BC0A-B9FC89413435}" destId="{13135B4C-4AC9-43E6-AF2F-D7E23FABF6CB}" srcOrd="1" destOrd="0" presId="urn:microsoft.com/office/officeart/2005/8/layout/venn1"/>
    <dgm:cxn modelId="{EE5CED0E-73EB-4E9E-B993-2041F452B936}" type="presParOf" srcId="{0CCA2EBD-E007-40E2-BC0A-B9FC89413435}" destId="{E30DA2D8-C1F0-4BB3-8F56-836B6D54BAEA}" srcOrd="2" destOrd="0" presId="urn:microsoft.com/office/officeart/2005/8/layout/venn1"/>
    <dgm:cxn modelId="{DBEB0DCD-9FE2-4852-967E-A61A84A26B45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6B050C-2F50-460D-B816-B462A7F72C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FE3127-1B0D-4C6B-A650-404DBADB2CC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</a:t>
          </a:r>
          <a:r>
            <a: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10 673,7 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</a:p>
      </dgm:t>
    </dgm:pt>
    <dgm:pt modelId="{EC214F8E-A75B-4638-A8E9-5CF5A7D0A410}" type="parTrans" cxnId="{C1CBDE8E-29AF-40F0-A594-A76DBDDADBC4}">
      <dgm:prSet/>
      <dgm:spPr/>
      <dgm:t>
        <a:bodyPr/>
        <a:lstStyle/>
        <a:p>
          <a:endParaRPr lang="ru-RU"/>
        </a:p>
      </dgm:t>
    </dgm:pt>
    <dgm:pt modelId="{7C7A7054-43D5-4DD4-BDC5-FFF9E999C047}" type="sibTrans" cxnId="{C1CBDE8E-29AF-40F0-A594-A76DBDDADBC4}">
      <dgm:prSet/>
      <dgm:spPr/>
      <dgm:t>
        <a:bodyPr/>
        <a:lstStyle/>
        <a:p>
          <a:endParaRPr lang="ru-RU"/>
        </a:p>
      </dgm:t>
    </dgm:pt>
    <dgm:pt modelId="{556AEC2C-575F-4DB4-84AF-3DC9D0403EC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algn="ctr"/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6 </a:t>
          </a:r>
          <a:r>
            <a: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670,1 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</a:t>
          </a:r>
          <a:r>
            <a: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руб.</a:t>
          </a:r>
        </a:p>
      </dgm:t>
    </dgm:pt>
    <dgm:pt modelId="{D5AC39FA-398E-4F6A-9774-82D00D9743D6}" type="parTrans" cxnId="{537806F0-782B-456B-A406-B0C220E347BA}">
      <dgm:prSet/>
      <dgm:spPr/>
      <dgm:t>
        <a:bodyPr/>
        <a:lstStyle/>
        <a:p>
          <a:endParaRPr lang="ru-RU"/>
        </a:p>
      </dgm:t>
    </dgm:pt>
    <dgm:pt modelId="{40E06ADD-8ACD-4E5E-8655-6A990A182556}" type="sibTrans" cxnId="{537806F0-782B-456B-A406-B0C220E347BA}">
      <dgm:prSet/>
      <dgm:spPr/>
      <dgm:t>
        <a:bodyPr/>
        <a:lstStyle/>
        <a:p>
          <a:endParaRPr lang="ru-RU"/>
        </a:p>
      </dgm:t>
    </dgm:pt>
    <dgm:pt modelId="{1FD1C55B-05AC-4D33-A4E5-D1C03496F69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pPr algn="ctr"/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6 </a:t>
          </a:r>
          <a:r>
            <a: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277,2 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</a:p>
      </dgm:t>
    </dgm:pt>
    <dgm:pt modelId="{C5872C35-9226-47B4-BD67-A6B0E4092B59}" type="parTrans" cxnId="{FA85E1C0-0BE1-4B1F-9BA5-5E03ED2AD212}">
      <dgm:prSet/>
      <dgm:spPr/>
      <dgm:t>
        <a:bodyPr/>
        <a:lstStyle/>
        <a:p>
          <a:endParaRPr lang="ru-RU"/>
        </a:p>
      </dgm:t>
    </dgm:pt>
    <dgm:pt modelId="{803989E6-A148-4712-B159-9C6C5F35499B}" type="sibTrans" cxnId="{FA85E1C0-0BE1-4B1F-9BA5-5E03ED2AD212}">
      <dgm:prSet/>
      <dgm:spPr/>
      <dgm:t>
        <a:bodyPr/>
        <a:lstStyle/>
        <a:p>
          <a:endParaRPr lang="ru-RU"/>
        </a:p>
      </dgm:t>
    </dgm:pt>
    <dgm:pt modelId="{2124FF21-1D29-459C-A009-6AC8CB1CBE6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DBC6C5A9-3080-42A7-9EDD-64E10953F29B}" type="parTrans" cxnId="{E838BCD7-CE43-432E-8E95-B089B37ECD8A}">
      <dgm:prSet/>
      <dgm:spPr/>
      <dgm:t>
        <a:bodyPr/>
        <a:lstStyle/>
        <a:p>
          <a:endParaRPr lang="ru-RU"/>
        </a:p>
      </dgm:t>
    </dgm:pt>
    <dgm:pt modelId="{4CF7B7D6-0BED-4693-ADFF-4FF57D9D8DE3}" type="sibTrans" cxnId="{E838BCD7-CE43-432E-8E95-B089B37ECD8A}">
      <dgm:prSet/>
      <dgm:spPr/>
      <dgm:t>
        <a:bodyPr/>
        <a:lstStyle/>
        <a:p>
          <a:endParaRPr lang="ru-RU"/>
        </a:p>
      </dgm:t>
    </dgm:pt>
    <dgm:pt modelId="{1A549A81-CF55-48FE-8666-86A42F01E15C}" type="pres">
      <dgm:prSet presAssocID="{326B050C-2F50-460D-B816-B462A7F72C36}" presName="linear" presStyleCnt="0">
        <dgm:presLayoutVars>
          <dgm:dir/>
          <dgm:animLvl val="lvl"/>
          <dgm:resizeHandles val="exact"/>
        </dgm:presLayoutVars>
      </dgm:prSet>
      <dgm:spPr/>
    </dgm:pt>
    <dgm:pt modelId="{69AA10FA-C07B-4E36-AE0E-D9FADA6BFF46}" type="pres">
      <dgm:prSet presAssocID="{5EFE3127-1B0D-4C6B-A650-404DBADB2CC8}" presName="parentLin" presStyleCnt="0"/>
      <dgm:spPr/>
    </dgm:pt>
    <dgm:pt modelId="{61C65536-371C-4245-BD9F-F013A99C09CF}" type="pres">
      <dgm:prSet presAssocID="{5EFE3127-1B0D-4C6B-A650-404DBADB2CC8}" presName="parentLeftMargin" presStyleLbl="node1" presStyleIdx="0" presStyleCnt="3"/>
      <dgm:spPr/>
    </dgm:pt>
    <dgm:pt modelId="{9F272094-9CD0-4509-9786-0A048F61615B}" type="pres">
      <dgm:prSet presAssocID="{5EFE3127-1B0D-4C6B-A650-404DBADB2CC8}" presName="parentText" presStyleLbl="node1" presStyleIdx="0" presStyleCnt="3" custScaleX="107448">
        <dgm:presLayoutVars>
          <dgm:chMax val="0"/>
          <dgm:bulletEnabled val="1"/>
        </dgm:presLayoutVars>
      </dgm:prSet>
      <dgm:spPr/>
    </dgm:pt>
    <dgm:pt modelId="{C0FDAAAC-A6D1-4C53-B082-3FAE6C2A781C}" type="pres">
      <dgm:prSet presAssocID="{5EFE3127-1B0D-4C6B-A650-404DBADB2CC8}" presName="negativeSpace" presStyleCnt="0"/>
      <dgm:spPr/>
    </dgm:pt>
    <dgm:pt modelId="{BB6C09AA-C921-4E6A-83DC-709E72FB8C8C}" type="pres">
      <dgm:prSet presAssocID="{5EFE3127-1B0D-4C6B-A650-404DBADB2CC8}" presName="childText" presStyleLbl="conFgAcc1" presStyleIdx="0" presStyleCnt="3">
        <dgm:presLayoutVars>
          <dgm:bulletEnabled val="1"/>
        </dgm:presLayoutVars>
      </dgm:prSet>
      <dgm:spPr/>
    </dgm:pt>
    <dgm:pt modelId="{3877E3A5-DD92-4F32-BB7B-3E95F6FC916E}" type="pres">
      <dgm:prSet presAssocID="{7C7A7054-43D5-4DD4-BDC5-FFF9E999C047}" presName="spaceBetweenRectangles" presStyleCnt="0"/>
      <dgm:spPr/>
    </dgm:pt>
    <dgm:pt modelId="{DBBFBB9A-60E9-4D17-9870-593B067ED48D}" type="pres">
      <dgm:prSet presAssocID="{556AEC2C-575F-4DB4-84AF-3DC9D0403EC7}" presName="parentLin" presStyleCnt="0"/>
      <dgm:spPr/>
    </dgm:pt>
    <dgm:pt modelId="{9078CFE8-3392-47D3-8ED5-9894BD44CDCC}" type="pres">
      <dgm:prSet presAssocID="{556AEC2C-575F-4DB4-84AF-3DC9D0403EC7}" presName="parentLeftMargin" presStyleLbl="node1" presStyleIdx="0" presStyleCnt="3"/>
      <dgm:spPr/>
    </dgm:pt>
    <dgm:pt modelId="{33D4153E-80F4-4D5D-8D93-65FBF320E68B}" type="pres">
      <dgm:prSet presAssocID="{556AEC2C-575F-4DB4-84AF-3DC9D0403EC7}" presName="parentText" presStyleLbl="node1" presStyleIdx="1" presStyleCnt="3" custScaleX="118635" custLinFactNeighborX="30435" custLinFactNeighborY="6701">
        <dgm:presLayoutVars>
          <dgm:chMax val="0"/>
          <dgm:bulletEnabled val="1"/>
        </dgm:presLayoutVars>
      </dgm:prSet>
      <dgm:spPr/>
    </dgm:pt>
    <dgm:pt modelId="{33F1E6AF-F03B-4652-A977-D1C7DC30A2AD}" type="pres">
      <dgm:prSet presAssocID="{556AEC2C-575F-4DB4-84AF-3DC9D0403EC7}" presName="negativeSpace" presStyleCnt="0"/>
      <dgm:spPr/>
    </dgm:pt>
    <dgm:pt modelId="{2A6F14EC-B57D-4FEB-8B30-6DA36B739F78}" type="pres">
      <dgm:prSet presAssocID="{556AEC2C-575F-4DB4-84AF-3DC9D0403EC7}" presName="childText" presStyleLbl="conFgAcc1" presStyleIdx="1" presStyleCnt="3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</dgm:spPr>
    </dgm:pt>
    <dgm:pt modelId="{5B285F55-5C06-4BC4-9893-2B32D56DE720}" type="pres">
      <dgm:prSet presAssocID="{40E06ADD-8ACD-4E5E-8655-6A990A182556}" presName="spaceBetweenRectangles" presStyleCnt="0"/>
      <dgm:spPr/>
    </dgm:pt>
    <dgm:pt modelId="{B4A2B4E8-8D1C-4C3A-A02B-1049DF347049}" type="pres">
      <dgm:prSet presAssocID="{1FD1C55B-05AC-4D33-A4E5-D1C03496F691}" presName="parentLin" presStyleCnt="0"/>
      <dgm:spPr/>
    </dgm:pt>
    <dgm:pt modelId="{A31FAF1F-ABDA-4738-9D1B-9CBD20A24B6B}" type="pres">
      <dgm:prSet presAssocID="{1FD1C55B-05AC-4D33-A4E5-D1C03496F691}" presName="parentLeftMargin" presStyleLbl="node1" presStyleIdx="1" presStyleCnt="3"/>
      <dgm:spPr/>
    </dgm:pt>
    <dgm:pt modelId="{0055C4D6-10E8-481A-B4E8-C1716764BF48}" type="pres">
      <dgm:prSet presAssocID="{1FD1C55B-05AC-4D33-A4E5-D1C03496F691}" presName="parentText" presStyleLbl="node1" presStyleIdx="2" presStyleCnt="3" custScaleX="113222" custLinFactNeighborX="-4348" custLinFactNeighborY="2110">
        <dgm:presLayoutVars>
          <dgm:chMax val="0"/>
          <dgm:bulletEnabled val="1"/>
        </dgm:presLayoutVars>
      </dgm:prSet>
      <dgm:spPr/>
    </dgm:pt>
    <dgm:pt modelId="{93F325DC-A2BB-4EF8-A469-52C28BD7EB8D}" type="pres">
      <dgm:prSet presAssocID="{1FD1C55B-05AC-4D33-A4E5-D1C03496F691}" presName="negativeSpace" presStyleCnt="0"/>
      <dgm:spPr/>
    </dgm:pt>
    <dgm:pt modelId="{A1BA0556-30B7-48E4-B9C4-0BDF490D9301}" type="pres">
      <dgm:prSet presAssocID="{1FD1C55B-05AC-4D33-A4E5-D1C03496F691}" presName="childText" presStyleLbl="conFgAcc1" presStyleIdx="2" presStyleCnt="3">
        <dgm:presLayoutVars>
          <dgm:bulletEnabled val="1"/>
        </dgm:presLayoutVars>
      </dgm:prSet>
      <dgm:spPr>
        <a:solidFill>
          <a:schemeClr val="tx2">
            <a:lumMod val="40000"/>
            <a:lumOff val="60000"/>
            <a:alpha val="90000"/>
          </a:schemeClr>
        </a:solidFill>
      </dgm:spPr>
    </dgm:pt>
  </dgm:ptLst>
  <dgm:cxnLst>
    <dgm:cxn modelId="{D786EC4F-9305-4C0A-A4FD-5FD1622CF412}" type="presOf" srcId="{1FD1C55B-05AC-4D33-A4E5-D1C03496F691}" destId="{A31FAF1F-ABDA-4738-9D1B-9CBD20A24B6B}" srcOrd="0" destOrd="0" presId="urn:microsoft.com/office/officeart/2005/8/layout/list1"/>
    <dgm:cxn modelId="{BB890385-D727-462F-AC36-9E70461F983D}" type="presOf" srcId="{1FD1C55B-05AC-4D33-A4E5-D1C03496F691}" destId="{0055C4D6-10E8-481A-B4E8-C1716764BF48}" srcOrd="1" destOrd="0" presId="urn:microsoft.com/office/officeart/2005/8/layout/list1"/>
    <dgm:cxn modelId="{C1CBDE8E-29AF-40F0-A594-A76DBDDADBC4}" srcId="{326B050C-2F50-460D-B816-B462A7F72C36}" destId="{5EFE3127-1B0D-4C6B-A650-404DBADB2CC8}" srcOrd="0" destOrd="0" parTransId="{EC214F8E-A75B-4638-A8E9-5CF5A7D0A410}" sibTransId="{7C7A7054-43D5-4DD4-BDC5-FFF9E999C047}"/>
    <dgm:cxn modelId="{4C41D497-4B05-405A-AE23-781995A555E0}" type="presOf" srcId="{5EFE3127-1B0D-4C6B-A650-404DBADB2CC8}" destId="{61C65536-371C-4245-BD9F-F013A99C09CF}" srcOrd="0" destOrd="0" presId="urn:microsoft.com/office/officeart/2005/8/layout/list1"/>
    <dgm:cxn modelId="{6004009A-3FEF-4476-B1AF-3AE79F83CE6E}" type="presOf" srcId="{5EFE3127-1B0D-4C6B-A650-404DBADB2CC8}" destId="{9F272094-9CD0-4509-9786-0A048F61615B}" srcOrd="1" destOrd="0" presId="urn:microsoft.com/office/officeart/2005/8/layout/list1"/>
    <dgm:cxn modelId="{E905289F-5B36-4A22-9F02-66E0CE82E002}" type="presOf" srcId="{2124FF21-1D29-459C-A009-6AC8CB1CBE6C}" destId="{BB6C09AA-C921-4E6A-83DC-709E72FB8C8C}" srcOrd="0" destOrd="0" presId="urn:microsoft.com/office/officeart/2005/8/layout/list1"/>
    <dgm:cxn modelId="{4A27CBA2-82E6-4943-B0A7-1DF03DBD4346}" type="presOf" srcId="{326B050C-2F50-460D-B816-B462A7F72C36}" destId="{1A549A81-CF55-48FE-8666-86A42F01E15C}" srcOrd="0" destOrd="0" presId="urn:microsoft.com/office/officeart/2005/8/layout/list1"/>
    <dgm:cxn modelId="{FA85E1C0-0BE1-4B1F-9BA5-5E03ED2AD212}" srcId="{326B050C-2F50-460D-B816-B462A7F72C36}" destId="{1FD1C55B-05AC-4D33-A4E5-D1C03496F691}" srcOrd="2" destOrd="0" parTransId="{C5872C35-9226-47B4-BD67-A6B0E4092B59}" sibTransId="{803989E6-A148-4712-B159-9C6C5F35499B}"/>
    <dgm:cxn modelId="{C41520D3-522B-4938-979A-11CB18F56351}" type="presOf" srcId="{556AEC2C-575F-4DB4-84AF-3DC9D0403EC7}" destId="{33D4153E-80F4-4D5D-8D93-65FBF320E68B}" srcOrd="1" destOrd="0" presId="urn:microsoft.com/office/officeart/2005/8/layout/list1"/>
    <dgm:cxn modelId="{E838BCD7-CE43-432E-8E95-B089B37ECD8A}" srcId="{5EFE3127-1B0D-4C6B-A650-404DBADB2CC8}" destId="{2124FF21-1D29-459C-A009-6AC8CB1CBE6C}" srcOrd="0" destOrd="0" parTransId="{DBC6C5A9-3080-42A7-9EDD-64E10953F29B}" sibTransId="{4CF7B7D6-0BED-4693-ADFF-4FF57D9D8DE3}"/>
    <dgm:cxn modelId="{537806F0-782B-456B-A406-B0C220E347BA}" srcId="{326B050C-2F50-460D-B816-B462A7F72C36}" destId="{556AEC2C-575F-4DB4-84AF-3DC9D0403EC7}" srcOrd="1" destOrd="0" parTransId="{D5AC39FA-398E-4F6A-9774-82D00D9743D6}" sibTransId="{40E06ADD-8ACD-4E5E-8655-6A990A182556}"/>
    <dgm:cxn modelId="{1054E4F6-9C19-41DE-A6AF-AC5AB9D95765}" type="presOf" srcId="{556AEC2C-575F-4DB4-84AF-3DC9D0403EC7}" destId="{9078CFE8-3392-47D3-8ED5-9894BD44CDCC}" srcOrd="0" destOrd="0" presId="urn:microsoft.com/office/officeart/2005/8/layout/list1"/>
    <dgm:cxn modelId="{EAB15965-7B54-4501-941B-341ABA271CAC}" type="presParOf" srcId="{1A549A81-CF55-48FE-8666-86A42F01E15C}" destId="{69AA10FA-C07B-4E36-AE0E-D9FADA6BFF46}" srcOrd="0" destOrd="0" presId="urn:microsoft.com/office/officeart/2005/8/layout/list1"/>
    <dgm:cxn modelId="{CBFDD06F-4784-4AA8-A681-A32148C55782}" type="presParOf" srcId="{69AA10FA-C07B-4E36-AE0E-D9FADA6BFF46}" destId="{61C65536-371C-4245-BD9F-F013A99C09CF}" srcOrd="0" destOrd="0" presId="urn:microsoft.com/office/officeart/2005/8/layout/list1"/>
    <dgm:cxn modelId="{CACD9903-2132-4C31-BEBD-0EE25948A8EB}" type="presParOf" srcId="{69AA10FA-C07B-4E36-AE0E-D9FADA6BFF46}" destId="{9F272094-9CD0-4509-9786-0A048F61615B}" srcOrd="1" destOrd="0" presId="urn:microsoft.com/office/officeart/2005/8/layout/list1"/>
    <dgm:cxn modelId="{B27EEED5-D220-4653-B0C6-6E00E1A91FF3}" type="presParOf" srcId="{1A549A81-CF55-48FE-8666-86A42F01E15C}" destId="{C0FDAAAC-A6D1-4C53-B082-3FAE6C2A781C}" srcOrd="1" destOrd="0" presId="urn:microsoft.com/office/officeart/2005/8/layout/list1"/>
    <dgm:cxn modelId="{A42225EB-CFDA-42F8-8B42-299B860F5FD3}" type="presParOf" srcId="{1A549A81-CF55-48FE-8666-86A42F01E15C}" destId="{BB6C09AA-C921-4E6A-83DC-709E72FB8C8C}" srcOrd="2" destOrd="0" presId="urn:microsoft.com/office/officeart/2005/8/layout/list1"/>
    <dgm:cxn modelId="{96C2FCF0-EFE0-4079-9AB5-D417D74D7B14}" type="presParOf" srcId="{1A549A81-CF55-48FE-8666-86A42F01E15C}" destId="{3877E3A5-DD92-4F32-BB7B-3E95F6FC916E}" srcOrd="3" destOrd="0" presId="urn:microsoft.com/office/officeart/2005/8/layout/list1"/>
    <dgm:cxn modelId="{18C43232-333E-4B1E-B93C-7FE3DC67FC59}" type="presParOf" srcId="{1A549A81-CF55-48FE-8666-86A42F01E15C}" destId="{DBBFBB9A-60E9-4D17-9870-593B067ED48D}" srcOrd="4" destOrd="0" presId="urn:microsoft.com/office/officeart/2005/8/layout/list1"/>
    <dgm:cxn modelId="{B573802D-81E3-4F3F-9BE4-7869CC43C987}" type="presParOf" srcId="{DBBFBB9A-60E9-4D17-9870-593B067ED48D}" destId="{9078CFE8-3392-47D3-8ED5-9894BD44CDCC}" srcOrd="0" destOrd="0" presId="urn:microsoft.com/office/officeart/2005/8/layout/list1"/>
    <dgm:cxn modelId="{CE97A8C2-B8D0-4396-83EC-260D8F5C0033}" type="presParOf" srcId="{DBBFBB9A-60E9-4D17-9870-593B067ED48D}" destId="{33D4153E-80F4-4D5D-8D93-65FBF320E68B}" srcOrd="1" destOrd="0" presId="urn:microsoft.com/office/officeart/2005/8/layout/list1"/>
    <dgm:cxn modelId="{38A399BA-2167-4F39-B644-EF7D322804B0}" type="presParOf" srcId="{1A549A81-CF55-48FE-8666-86A42F01E15C}" destId="{33F1E6AF-F03B-4652-A977-D1C7DC30A2AD}" srcOrd="5" destOrd="0" presId="urn:microsoft.com/office/officeart/2005/8/layout/list1"/>
    <dgm:cxn modelId="{DEB63294-059C-471B-A259-77363BE35BF5}" type="presParOf" srcId="{1A549A81-CF55-48FE-8666-86A42F01E15C}" destId="{2A6F14EC-B57D-4FEB-8B30-6DA36B739F78}" srcOrd="6" destOrd="0" presId="urn:microsoft.com/office/officeart/2005/8/layout/list1"/>
    <dgm:cxn modelId="{8DD27132-828A-495B-AE3A-5679CFCBB7FA}" type="presParOf" srcId="{1A549A81-CF55-48FE-8666-86A42F01E15C}" destId="{5B285F55-5C06-4BC4-9893-2B32D56DE720}" srcOrd="7" destOrd="0" presId="urn:microsoft.com/office/officeart/2005/8/layout/list1"/>
    <dgm:cxn modelId="{DCA7F650-9AA7-4773-BD88-EB70E73296F6}" type="presParOf" srcId="{1A549A81-CF55-48FE-8666-86A42F01E15C}" destId="{B4A2B4E8-8D1C-4C3A-A02B-1049DF347049}" srcOrd="8" destOrd="0" presId="urn:microsoft.com/office/officeart/2005/8/layout/list1"/>
    <dgm:cxn modelId="{A9818C0E-CB56-4137-BB8B-362E57022A99}" type="presParOf" srcId="{B4A2B4E8-8D1C-4C3A-A02B-1049DF347049}" destId="{A31FAF1F-ABDA-4738-9D1B-9CBD20A24B6B}" srcOrd="0" destOrd="0" presId="urn:microsoft.com/office/officeart/2005/8/layout/list1"/>
    <dgm:cxn modelId="{D1E19746-2B5E-441C-BF73-BA9DF42E26F4}" type="presParOf" srcId="{B4A2B4E8-8D1C-4C3A-A02B-1049DF347049}" destId="{0055C4D6-10E8-481A-B4E8-C1716764BF48}" srcOrd="1" destOrd="0" presId="urn:microsoft.com/office/officeart/2005/8/layout/list1"/>
    <dgm:cxn modelId="{184CF6B6-B480-4AC8-81F1-78D4C0DABCAB}" type="presParOf" srcId="{1A549A81-CF55-48FE-8666-86A42F01E15C}" destId="{93F325DC-A2BB-4EF8-A469-52C28BD7EB8D}" srcOrd="9" destOrd="0" presId="urn:microsoft.com/office/officeart/2005/8/layout/list1"/>
    <dgm:cxn modelId="{CDA11CF7-9E2D-4186-AE6D-F632B39B4A07}" type="presParOf" srcId="{1A549A81-CF55-48FE-8666-86A42F01E15C}" destId="{A1BA0556-30B7-48E4-B9C4-0BDF490D930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2F1B64-61FA-465F-9D27-BDD5A2DB661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EC2E2-881B-4591-BDFC-7ACD9F72F00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6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год</a:t>
          </a:r>
        </a:p>
      </dgm:t>
    </dgm:pt>
    <dgm:pt modelId="{96680F18-F5AE-4B53-BE3F-6EAB0DB38459}" type="par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3E28576-429F-49C2-9CB1-7986361984FF}" type="sib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36741CA-8D48-4CA6-B4E0-108C9665AD7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>
              <a:latin typeface="Times New Roman" pitchFamily="18" charset="0"/>
              <a:cs typeface="Times New Roman" pitchFamily="18" charset="0"/>
            </a:rPr>
            <a:t>545,2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тыс. руб.</a:t>
          </a:r>
        </a:p>
      </dgm:t>
    </dgm:pt>
    <dgm:pt modelId="{25C76B70-7391-4839-B115-F3CBABDC763E}" type="par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C8FCBAA-1038-422F-9F8F-9C34A9F73DF8}" type="sib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61938C8-8BF0-4ECC-A8F4-1F3E91B8DE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год</a:t>
          </a:r>
        </a:p>
      </dgm:t>
    </dgm:pt>
    <dgm:pt modelId="{83D722EC-7B76-409D-A8D4-F46921899803}" type="par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21F6F88-D90D-4B89-B1CF-0B8BDA0EF078}" type="sib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4A6B485-2543-4C2F-AFB1-181848B503F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>
              <a:latin typeface="Times New Roman" pitchFamily="18" charset="0"/>
              <a:cs typeface="Times New Roman" pitchFamily="18" charset="0"/>
            </a:rPr>
            <a:t>371,6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тыс. руб.</a:t>
          </a:r>
        </a:p>
      </dgm:t>
    </dgm:pt>
    <dgm:pt modelId="{7CE329E5-5143-40F0-833F-8005401D496D}" type="par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46AA4F8-4A80-452B-855F-5725BA79962E}" type="sib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FA49182-0E62-4F43-8ED6-6C853866480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8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год</a:t>
          </a:r>
        </a:p>
      </dgm:t>
    </dgm:pt>
    <dgm:pt modelId="{80BD003B-A068-4966-8524-AD7C77D77F26}" type="par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F29CFA1-B73B-402B-ACFA-D8D80A84557B}" type="sib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FACA0AE-E3C1-4D11-8249-7BDBF39D3B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>
              <a:latin typeface="Times New Roman" pitchFamily="18" charset="0"/>
              <a:cs typeface="Times New Roman" pitchFamily="18" charset="0"/>
            </a:rPr>
            <a:t>371,6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тыс. руб.</a:t>
          </a:r>
        </a:p>
      </dgm:t>
    </dgm:pt>
    <dgm:pt modelId="{1B7B8C26-F536-4554-B59F-93F241E30338}" type="par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7DD578E-51EF-403B-983B-1F8BE18F18C5}" type="sib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E56023A-CFF9-40C8-8C54-E0CAB85FDC99}" type="pres">
      <dgm:prSet presAssocID="{2B2F1B64-61FA-465F-9D27-BDD5A2DB661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D85F725-2A7D-4D97-9B0C-EC1D225F39C7}" type="pres">
      <dgm:prSet presAssocID="{659EC2E2-881B-4591-BDFC-7ACD9F72F001}" presName="horFlow" presStyleCnt="0"/>
      <dgm:spPr/>
    </dgm:pt>
    <dgm:pt modelId="{24367C60-2E4D-4A88-A8AB-6EF965413B3E}" type="pres">
      <dgm:prSet presAssocID="{659EC2E2-881B-4591-BDFC-7ACD9F72F001}" presName="bigChev" presStyleLbl="node1" presStyleIdx="0" presStyleCnt="3"/>
      <dgm:spPr/>
    </dgm:pt>
    <dgm:pt modelId="{6312467C-A3D7-47A4-874D-C6812394280A}" type="pres">
      <dgm:prSet presAssocID="{25C76B70-7391-4839-B115-F3CBABDC763E}" presName="parTrans" presStyleCnt="0"/>
      <dgm:spPr/>
    </dgm:pt>
    <dgm:pt modelId="{FC81042F-97A8-4792-BBDC-5113B8C3D787}" type="pres">
      <dgm:prSet presAssocID="{036741CA-8D48-4CA6-B4E0-108C9665AD7C}" presName="node" presStyleLbl="alignAccFollowNode1" presStyleIdx="0" presStyleCnt="3">
        <dgm:presLayoutVars>
          <dgm:bulletEnabled val="1"/>
        </dgm:presLayoutVars>
      </dgm:prSet>
      <dgm:spPr/>
    </dgm:pt>
    <dgm:pt modelId="{B936A671-2C72-416D-A9F2-7B927E44CAD0}" type="pres">
      <dgm:prSet presAssocID="{659EC2E2-881B-4591-BDFC-7ACD9F72F001}" presName="vSp" presStyleCnt="0"/>
      <dgm:spPr/>
    </dgm:pt>
    <dgm:pt modelId="{5BAB5953-18DA-460E-AE45-5A251DF652E1}" type="pres">
      <dgm:prSet presAssocID="{561938C8-8BF0-4ECC-A8F4-1F3E91B8DE9F}" presName="horFlow" presStyleCnt="0"/>
      <dgm:spPr/>
    </dgm:pt>
    <dgm:pt modelId="{9AA0760A-CCDE-4840-9920-7ADC429B1BC3}" type="pres">
      <dgm:prSet presAssocID="{561938C8-8BF0-4ECC-A8F4-1F3E91B8DE9F}" presName="bigChev" presStyleLbl="node1" presStyleIdx="1" presStyleCnt="3"/>
      <dgm:spPr/>
    </dgm:pt>
    <dgm:pt modelId="{2463EB5F-03E1-4CFB-96B3-A57AF9F3EAE8}" type="pres">
      <dgm:prSet presAssocID="{7CE329E5-5143-40F0-833F-8005401D496D}" presName="parTrans" presStyleCnt="0"/>
      <dgm:spPr/>
    </dgm:pt>
    <dgm:pt modelId="{18EA1E05-5584-4F88-A379-62592EF9D278}" type="pres">
      <dgm:prSet presAssocID="{24A6B485-2543-4C2F-AFB1-181848B503F3}" presName="node" presStyleLbl="alignAccFollowNode1" presStyleIdx="1" presStyleCnt="3" custLinFactNeighborX="5515" custLinFactNeighborY="3279">
        <dgm:presLayoutVars>
          <dgm:bulletEnabled val="1"/>
        </dgm:presLayoutVars>
      </dgm:prSet>
      <dgm:spPr/>
    </dgm:pt>
    <dgm:pt modelId="{9EB90AA1-A116-4F32-80BB-FE745D290469}" type="pres">
      <dgm:prSet presAssocID="{561938C8-8BF0-4ECC-A8F4-1F3E91B8DE9F}" presName="vSp" presStyleCnt="0"/>
      <dgm:spPr/>
    </dgm:pt>
    <dgm:pt modelId="{75E9801D-98AB-418C-84BE-41B5718558A9}" type="pres">
      <dgm:prSet presAssocID="{3FA49182-0E62-4F43-8ED6-6C8538664800}" presName="horFlow" presStyleCnt="0"/>
      <dgm:spPr/>
    </dgm:pt>
    <dgm:pt modelId="{AFCA45EB-5E71-45BB-B403-0B0D208C80C0}" type="pres">
      <dgm:prSet presAssocID="{3FA49182-0E62-4F43-8ED6-6C8538664800}" presName="bigChev" presStyleLbl="node1" presStyleIdx="2" presStyleCnt="3" custLinFactNeighborX="1837" custLinFactNeighborY="-761"/>
      <dgm:spPr/>
    </dgm:pt>
    <dgm:pt modelId="{09F73293-F611-46D2-B19D-9C21269B5C29}" type="pres">
      <dgm:prSet presAssocID="{1B7B8C26-F536-4554-B59F-93F241E30338}" presName="parTrans" presStyleCnt="0"/>
      <dgm:spPr/>
    </dgm:pt>
    <dgm:pt modelId="{EE8ABBA1-51C1-4516-B1F5-C0AF56C0183A}" type="pres">
      <dgm:prSet presAssocID="{DFACA0AE-E3C1-4D11-8249-7BDBF39D3B99}" presName="node" presStyleLbl="alignAccFollowNode1" presStyleIdx="2" presStyleCnt="3">
        <dgm:presLayoutVars>
          <dgm:bulletEnabled val="1"/>
        </dgm:presLayoutVars>
      </dgm:prSet>
      <dgm:spPr/>
    </dgm:pt>
  </dgm:ptLst>
  <dgm:cxnLst>
    <dgm:cxn modelId="{D7F5AB0F-9611-4AEB-A5AA-31F4DCCDB9F4}" type="presOf" srcId="{3FA49182-0E62-4F43-8ED6-6C8538664800}" destId="{AFCA45EB-5E71-45BB-B403-0B0D208C80C0}" srcOrd="0" destOrd="0" presId="urn:microsoft.com/office/officeart/2005/8/layout/lProcess3"/>
    <dgm:cxn modelId="{2FB3865F-4966-4D54-9B3E-5E8D1F8B3C50}" srcId="{3FA49182-0E62-4F43-8ED6-6C8538664800}" destId="{DFACA0AE-E3C1-4D11-8249-7BDBF39D3B99}" srcOrd="0" destOrd="0" parTransId="{1B7B8C26-F536-4554-B59F-93F241E30338}" sibTransId="{57DD578E-51EF-403B-983B-1F8BE18F18C5}"/>
    <dgm:cxn modelId="{3981BB70-B111-400F-A977-B60524327ECB}" srcId="{2B2F1B64-61FA-465F-9D27-BDD5A2DB6610}" destId="{659EC2E2-881B-4591-BDFC-7ACD9F72F001}" srcOrd="0" destOrd="0" parTransId="{96680F18-F5AE-4B53-BE3F-6EAB0DB38459}" sibTransId="{13E28576-429F-49C2-9CB1-7986361984FF}"/>
    <dgm:cxn modelId="{18DAAD55-45D0-4C16-A0B0-F6DC2D76E875}" type="presOf" srcId="{561938C8-8BF0-4ECC-A8F4-1F3E91B8DE9F}" destId="{9AA0760A-CCDE-4840-9920-7ADC429B1BC3}" srcOrd="0" destOrd="0" presId="urn:microsoft.com/office/officeart/2005/8/layout/lProcess3"/>
    <dgm:cxn modelId="{4E1B9F80-EB0E-46BE-B4D0-08FB35312CB4}" type="presOf" srcId="{2B2F1B64-61FA-465F-9D27-BDD5A2DB6610}" destId="{6E56023A-CFF9-40C8-8C54-E0CAB85FDC99}" srcOrd="0" destOrd="0" presId="urn:microsoft.com/office/officeart/2005/8/layout/lProcess3"/>
    <dgm:cxn modelId="{5C333E84-E788-493E-BD40-1969B797F670}" srcId="{659EC2E2-881B-4591-BDFC-7ACD9F72F001}" destId="{036741CA-8D48-4CA6-B4E0-108C9665AD7C}" srcOrd="0" destOrd="0" parTransId="{25C76B70-7391-4839-B115-F3CBABDC763E}" sibTransId="{5C8FCBAA-1038-422F-9F8F-9C34A9F73DF8}"/>
    <dgm:cxn modelId="{9B78B4AD-0442-49A1-8929-A8B1B2EC7421}" srcId="{561938C8-8BF0-4ECC-A8F4-1F3E91B8DE9F}" destId="{24A6B485-2543-4C2F-AFB1-181848B503F3}" srcOrd="0" destOrd="0" parTransId="{7CE329E5-5143-40F0-833F-8005401D496D}" sibTransId="{D46AA4F8-4A80-452B-855F-5725BA79962E}"/>
    <dgm:cxn modelId="{334E5FB1-3524-4BAE-BAFB-7516578E7625}" srcId="{2B2F1B64-61FA-465F-9D27-BDD5A2DB6610}" destId="{3FA49182-0E62-4F43-8ED6-6C8538664800}" srcOrd="2" destOrd="0" parTransId="{80BD003B-A068-4966-8524-AD7C77D77F26}" sibTransId="{0F29CFA1-B73B-402B-ACFA-D8D80A84557B}"/>
    <dgm:cxn modelId="{CB2793B6-D46A-43F9-BE45-A91D7A25907C}" srcId="{2B2F1B64-61FA-465F-9D27-BDD5A2DB6610}" destId="{561938C8-8BF0-4ECC-A8F4-1F3E91B8DE9F}" srcOrd="1" destOrd="0" parTransId="{83D722EC-7B76-409D-A8D4-F46921899803}" sibTransId="{421F6F88-D90D-4B89-B1CF-0B8BDA0EF078}"/>
    <dgm:cxn modelId="{881AC2C0-4DE8-4E9D-B849-2D5B9511BE13}" type="presOf" srcId="{036741CA-8D48-4CA6-B4E0-108C9665AD7C}" destId="{FC81042F-97A8-4792-BBDC-5113B8C3D787}" srcOrd="0" destOrd="0" presId="urn:microsoft.com/office/officeart/2005/8/layout/lProcess3"/>
    <dgm:cxn modelId="{346775C7-392A-4CAD-9687-4A9D31B0864E}" type="presOf" srcId="{DFACA0AE-E3C1-4D11-8249-7BDBF39D3B99}" destId="{EE8ABBA1-51C1-4516-B1F5-C0AF56C0183A}" srcOrd="0" destOrd="0" presId="urn:microsoft.com/office/officeart/2005/8/layout/lProcess3"/>
    <dgm:cxn modelId="{AC3D8CCD-A1CE-4A0D-8B42-8D163E78E54B}" type="presOf" srcId="{24A6B485-2543-4C2F-AFB1-181848B503F3}" destId="{18EA1E05-5584-4F88-A379-62592EF9D278}" srcOrd="0" destOrd="0" presId="urn:microsoft.com/office/officeart/2005/8/layout/lProcess3"/>
    <dgm:cxn modelId="{A0F152F1-009E-4A39-97B9-2C603D167F39}" type="presOf" srcId="{659EC2E2-881B-4591-BDFC-7ACD9F72F001}" destId="{24367C60-2E4D-4A88-A8AB-6EF965413B3E}" srcOrd="0" destOrd="0" presId="urn:microsoft.com/office/officeart/2005/8/layout/lProcess3"/>
    <dgm:cxn modelId="{2C57B257-5614-4C7F-8964-D30C0E4850B7}" type="presParOf" srcId="{6E56023A-CFF9-40C8-8C54-E0CAB85FDC99}" destId="{5D85F725-2A7D-4D97-9B0C-EC1D225F39C7}" srcOrd="0" destOrd="0" presId="urn:microsoft.com/office/officeart/2005/8/layout/lProcess3"/>
    <dgm:cxn modelId="{BD6DEB25-85CE-43D4-9545-4345D9F94683}" type="presParOf" srcId="{5D85F725-2A7D-4D97-9B0C-EC1D225F39C7}" destId="{24367C60-2E4D-4A88-A8AB-6EF965413B3E}" srcOrd="0" destOrd="0" presId="urn:microsoft.com/office/officeart/2005/8/layout/lProcess3"/>
    <dgm:cxn modelId="{1341DB37-CB50-4D2F-B49A-31CB01D0391D}" type="presParOf" srcId="{5D85F725-2A7D-4D97-9B0C-EC1D225F39C7}" destId="{6312467C-A3D7-47A4-874D-C6812394280A}" srcOrd="1" destOrd="0" presId="urn:microsoft.com/office/officeart/2005/8/layout/lProcess3"/>
    <dgm:cxn modelId="{1A226402-7B0F-41D9-8D91-25C34AEDD4F0}" type="presParOf" srcId="{5D85F725-2A7D-4D97-9B0C-EC1D225F39C7}" destId="{FC81042F-97A8-4792-BBDC-5113B8C3D787}" srcOrd="2" destOrd="0" presId="urn:microsoft.com/office/officeart/2005/8/layout/lProcess3"/>
    <dgm:cxn modelId="{805E5648-57D8-4679-A77E-102917F49864}" type="presParOf" srcId="{6E56023A-CFF9-40C8-8C54-E0CAB85FDC99}" destId="{B936A671-2C72-416D-A9F2-7B927E44CAD0}" srcOrd="1" destOrd="0" presId="urn:microsoft.com/office/officeart/2005/8/layout/lProcess3"/>
    <dgm:cxn modelId="{227AC78B-5057-4B64-8244-54CFB5FABD60}" type="presParOf" srcId="{6E56023A-CFF9-40C8-8C54-E0CAB85FDC99}" destId="{5BAB5953-18DA-460E-AE45-5A251DF652E1}" srcOrd="2" destOrd="0" presId="urn:microsoft.com/office/officeart/2005/8/layout/lProcess3"/>
    <dgm:cxn modelId="{B51A322E-1E1F-4B55-823B-47A7F5A4E037}" type="presParOf" srcId="{5BAB5953-18DA-460E-AE45-5A251DF652E1}" destId="{9AA0760A-CCDE-4840-9920-7ADC429B1BC3}" srcOrd="0" destOrd="0" presId="urn:microsoft.com/office/officeart/2005/8/layout/lProcess3"/>
    <dgm:cxn modelId="{275026D8-DA94-46EC-8E9B-A8EDF4E5FEBC}" type="presParOf" srcId="{5BAB5953-18DA-460E-AE45-5A251DF652E1}" destId="{2463EB5F-03E1-4CFB-96B3-A57AF9F3EAE8}" srcOrd="1" destOrd="0" presId="urn:microsoft.com/office/officeart/2005/8/layout/lProcess3"/>
    <dgm:cxn modelId="{FBDC03BE-35AA-4CBE-A50A-D550127C470C}" type="presParOf" srcId="{5BAB5953-18DA-460E-AE45-5A251DF652E1}" destId="{18EA1E05-5584-4F88-A379-62592EF9D278}" srcOrd="2" destOrd="0" presId="urn:microsoft.com/office/officeart/2005/8/layout/lProcess3"/>
    <dgm:cxn modelId="{6372F0F0-F6E1-4F27-95DA-0376DB671BC7}" type="presParOf" srcId="{6E56023A-CFF9-40C8-8C54-E0CAB85FDC99}" destId="{9EB90AA1-A116-4F32-80BB-FE745D290469}" srcOrd="3" destOrd="0" presId="urn:microsoft.com/office/officeart/2005/8/layout/lProcess3"/>
    <dgm:cxn modelId="{5DDBF4DF-8E68-4474-82C9-0EB29C93B4F9}" type="presParOf" srcId="{6E56023A-CFF9-40C8-8C54-E0CAB85FDC99}" destId="{75E9801D-98AB-418C-84BE-41B5718558A9}" srcOrd="4" destOrd="0" presId="urn:microsoft.com/office/officeart/2005/8/layout/lProcess3"/>
    <dgm:cxn modelId="{AA1FC40C-2D54-4F5E-B64E-DB9F87A4BF4B}" type="presParOf" srcId="{75E9801D-98AB-418C-84BE-41B5718558A9}" destId="{AFCA45EB-5E71-45BB-B403-0B0D208C80C0}" srcOrd="0" destOrd="0" presId="urn:microsoft.com/office/officeart/2005/8/layout/lProcess3"/>
    <dgm:cxn modelId="{EABB33B8-F906-46ED-8B9E-DF5059903B88}" type="presParOf" srcId="{75E9801D-98AB-418C-84BE-41B5718558A9}" destId="{09F73293-F611-46D2-B19D-9C21269B5C29}" srcOrd="1" destOrd="0" presId="urn:microsoft.com/office/officeart/2005/8/layout/lProcess3"/>
    <dgm:cxn modelId="{20074FDB-618F-4418-83F7-D8EC401D1798}" type="presParOf" srcId="{75E9801D-98AB-418C-84BE-41B5718558A9}" destId="{EE8ABBA1-51C1-4516-B1F5-C0AF56C0183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0AB32D-D0FA-4E4F-ABC5-E3CF387C6892}" type="doc">
      <dgm:prSet loTypeId="urn:microsoft.com/office/officeart/2005/8/layout/target3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150280-804E-416E-82CD-BA00AA94D31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/>
            <a:t>202</a:t>
          </a:r>
          <a:r>
            <a:rPr lang="en-US" sz="4000" dirty="0"/>
            <a:t>6</a:t>
          </a:r>
          <a:endParaRPr lang="ru-RU" sz="4000" dirty="0"/>
        </a:p>
      </dgm:t>
    </dgm:pt>
    <dgm:pt modelId="{DBA2E8BE-BB55-4E27-B5F3-BB74760442FE}" type="parTrans" cxnId="{7A64BD73-7831-4A71-B2B6-EB754D360AFD}">
      <dgm:prSet/>
      <dgm:spPr/>
      <dgm:t>
        <a:bodyPr/>
        <a:lstStyle/>
        <a:p>
          <a:endParaRPr lang="ru-RU"/>
        </a:p>
      </dgm:t>
    </dgm:pt>
    <dgm:pt modelId="{28828A28-C1DE-4E0C-A464-5C88AB5EF25D}" type="sibTrans" cxnId="{7A64BD73-7831-4A71-B2B6-EB754D360AFD}">
      <dgm:prSet/>
      <dgm:spPr/>
      <dgm:t>
        <a:bodyPr/>
        <a:lstStyle/>
        <a:p>
          <a:endParaRPr lang="ru-RU"/>
        </a:p>
      </dgm:t>
    </dgm:pt>
    <dgm:pt modelId="{AB01B726-D78C-4C3A-ABDB-9005BAAFA75E}">
      <dgm:prSet phldrT="[Текст]" custT="1"/>
      <dgm:spPr/>
      <dgm:t>
        <a:bodyPr/>
        <a:lstStyle/>
        <a:p>
          <a:r>
            <a:rPr lang="ru-RU" sz="2400" dirty="0"/>
            <a:t>1 8</a:t>
          </a:r>
          <a:r>
            <a:rPr lang="en-US" sz="2400" dirty="0"/>
            <a:t>5</a:t>
          </a:r>
          <a:r>
            <a:rPr lang="ru-RU" sz="2400" dirty="0"/>
            <a:t>8,7 тыс. рублей</a:t>
          </a:r>
        </a:p>
      </dgm:t>
    </dgm:pt>
    <dgm:pt modelId="{B521FF02-5D12-4EE0-8D90-43EB149CF73F}" type="parTrans" cxnId="{8129C8BA-0F89-4844-9783-F5DC8C94532B}">
      <dgm:prSet/>
      <dgm:spPr/>
      <dgm:t>
        <a:bodyPr/>
        <a:lstStyle/>
        <a:p>
          <a:endParaRPr lang="ru-RU"/>
        </a:p>
      </dgm:t>
    </dgm:pt>
    <dgm:pt modelId="{128931CF-AC44-40F5-B425-945FCE1E93DB}" type="sibTrans" cxnId="{8129C8BA-0F89-4844-9783-F5DC8C94532B}">
      <dgm:prSet/>
      <dgm:spPr/>
      <dgm:t>
        <a:bodyPr/>
        <a:lstStyle/>
        <a:p>
          <a:endParaRPr lang="ru-RU"/>
        </a:p>
      </dgm:t>
    </dgm:pt>
    <dgm:pt modelId="{4DD30B0E-E82E-4101-972A-614C2CB319A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/>
            <a:t>202</a:t>
          </a:r>
          <a:r>
            <a:rPr lang="en-US" sz="4000" dirty="0"/>
            <a:t>7</a:t>
          </a:r>
          <a:endParaRPr lang="ru-RU" sz="4000" dirty="0"/>
        </a:p>
      </dgm:t>
    </dgm:pt>
    <dgm:pt modelId="{2DFC18F1-BF1D-48F0-8C2F-D9306007EDB1}" type="parTrans" cxnId="{62895F7C-2850-4F95-8DD1-2DF2818BA110}">
      <dgm:prSet/>
      <dgm:spPr/>
      <dgm:t>
        <a:bodyPr/>
        <a:lstStyle/>
        <a:p>
          <a:endParaRPr lang="ru-RU"/>
        </a:p>
      </dgm:t>
    </dgm:pt>
    <dgm:pt modelId="{734CC693-C971-435A-91EF-F90F4639C6EF}" type="sibTrans" cxnId="{62895F7C-2850-4F95-8DD1-2DF2818BA110}">
      <dgm:prSet/>
      <dgm:spPr/>
      <dgm:t>
        <a:bodyPr/>
        <a:lstStyle/>
        <a:p>
          <a:endParaRPr lang="ru-RU"/>
        </a:p>
      </dgm:t>
    </dgm:pt>
    <dgm:pt modelId="{E6C58A9D-EABD-4CC9-AD35-67E87FBB9F29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/>
            <a:t>0,0тыс. рублей</a:t>
          </a:r>
        </a:p>
      </dgm:t>
    </dgm:pt>
    <dgm:pt modelId="{CDF3022A-2789-4060-83CC-57FAA206CC32}" type="parTrans" cxnId="{35F73A68-3303-4BE6-8EC5-5F5A3CBB0448}">
      <dgm:prSet/>
      <dgm:spPr/>
      <dgm:t>
        <a:bodyPr/>
        <a:lstStyle/>
        <a:p>
          <a:endParaRPr lang="ru-RU"/>
        </a:p>
      </dgm:t>
    </dgm:pt>
    <dgm:pt modelId="{BE796B9F-BE28-41E6-A7EF-8BED5846C639}" type="sibTrans" cxnId="{35F73A68-3303-4BE6-8EC5-5F5A3CBB0448}">
      <dgm:prSet/>
      <dgm:spPr/>
      <dgm:t>
        <a:bodyPr/>
        <a:lstStyle/>
        <a:p>
          <a:endParaRPr lang="ru-RU"/>
        </a:p>
      </dgm:t>
    </dgm:pt>
    <dgm:pt modelId="{1E4D6EC3-DF1A-4639-A2BD-467156B223B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/>
            <a:t>202</a:t>
          </a:r>
          <a:r>
            <a:rPr lang="en-US" sz="4000" dirty="0"/>
            <a:t>8</a:t>
          </a:r>
          <a:endParaRPr lang="ru-RU" sz="4000" dirty="0"/>
        </a:p>
      </dgm:t>
    </dgm:pt>
    <dgm:pt modelId="{30A29882-90ED-4D5A-9BCA-33B8F458C857}" type="parTrans" cxnId="{3F55FC12-8087-4963-9497-52E11B76A144}">
      <dgm:prSet/>
      <dgm:spPr/>
      <dgm:t>
        <a:bodyPr/>
        <a:lstStyle/>
        <a:p>
          <a:endParaRPr lang="ru-RU"/>
        </a:p>
      </dgm:t>
    </dgm:pt>
    <dgm:pt modelId="{E826994D-D918-4682-8736-92C88E1D3386}" type="sibTrans" cxnId="{3F55FC12-8087-4963-9497-52E11B76A144}">
      <dgm:prSet/>
      <dgm:spPr/>
      <dgm:t>
        <a:bodyPr/>
        <a:lstStyle/>
        <a:p>
          <a:endParaRPr lang="ru-RU"/>
        </a:p>
      </dgm:t>
    </dgm:pt>
    <dgm:pt modelId="{216A5638-E365-4B58-A672-1079EEBB595E}">
      <dgm:prSet phldrT="[Текст]" custT="1"/>
      <dgm:spPr/>
      <dgm:t>
        <a:bodyPr/>
        <a:lstStyle/>
        <a:p>
          <a:r>
            <a:rPr lang="ru-RU" sz="2400" dirty="0"/>
            <a:t>0,0 тыс. рублей</a:t>
          </a:r>
          <a:endParaRPr lang="ru-RU" sz="2800" dirty="0"/>
        </a:p>
      </dgm:t>
    </dgm:pt>
    <dgm:pt modelId="{D5FBC905-EA51-47A5-A19B-852D1F116DBA}" type="parTrans" cxnId="{59613D4A-D5AD-4BCB-A839-9E584DC4740A}">
      <dgm:prSet/>
      <dgm:spPr/>
      <dgm:t>
        <a:bodyPr/>
        <a:lstStyle/>
        <a:p>
          <a:endParaRPr lang="ru-RU"/>
        </a:p>
      </dgm:t>
    </dgm:pt>
    <dgm:pt modelId="{F7E6E5DB-D134-495F-8138-67ED9988B2A1}" type="sibTrans" cxnId="{59613D4A-D5AD-4BCB-A839-9E584DC4740A}">
      <dgm:prSet/>
      <dgm:spPr/>
      <dgm:t>
        <a:bodyPr/>
        <a:lstStyle/>
        <a:p>
          <a:endParaRPr lang="ru-RU"/>
        </a:p>
      </dgm:t>
    </dgm:pt>
    <dgm:pt modelId="{3B89F101-BC36-49FE-A9BE-98515AFC2948}" type="pres">
      <dgm:prSet presAssocID="{B70AB32D-D0FA-4E4F-ABC5-E3CF387C689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4474829-771C-4B1B-9178-CC1AA3A5067A}" type="pres">
      <dgm:prSet presAssocID="{DA150280-804E-416E-82CD-BA00AA94D310}" presName="circle1" presStyleLbl="node1" presStyleIdx="0" presStyleCnt="3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D920FAAF-5FBD-4526-BA0B-19B64864D6E8}" type="pres">
      <dgm:prSet presAssocID="{DA150280-804E-416E-82CD-BA00AA94D310}" presName="space" presStyleCnt="0"/>
      <dgm:spPr/>
    </dgm:pt>
    <dgm:pt modelId="{D7E33313-C3B6-4DCF-9127-00E5AE846162}" type="pres">
      <dgm:prSet presAssocID="{DA150280-804E-416E-82CD-BA00AA94D310}" presName="rect1" presStyleLbl="alignAcc1" presStyleIdx="0" presStyleCnt="3" custLinFactNeighborX="-116" custLinFactNeighborY="-1187"/>
      <dgm:spPr/>
    </dgm:pt>
    <dgm:pt modelId="{0FF3DD1F-836D-4D3F-BB93-93BEBD93F1C5}" type="pres">
      <dgm:prSet presAssocID="{4DD30B0E-E82E-4101-972A-614C2CB319AF}" presName="vertSpace2" presStyleLbl="node1" presStyleIdx="0" presStyleCnt="3"/>
      <dgm:spPr/>
    </dgm:pt>
    <dgm:pt modelId="{4B1B2D27-6EAF-4E75-8C5A-677D95396F8F}" type="pres">
      <dgm:prSet presAssocID="{4DD30B0E-E82E-4101-972A-614C2CB319AF}" presName="circle2" presStyleLbl="node1" presStyleIdx="1" presStyleCnt="3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0439A881-5716-4A64-B0A0-4919DC7BFA25}" type="pres">
      <dgm:prSet presAssocID="{4DD30B0E-E82E-4101-972A-614C2CB319AF}" presName="rect2" presStyleLbl="alignAcc1" presStyleIdx="1" presStyleCnt="3"/>
      <dgm:spPr/>
    </dgm:pt>
    <dgm:pt modelId="{EAD84779-6428-490D-BA61-0864AE965DAB}" type="pres">
      <dgm:prSet presAssocID="{1E4D6EC3-DF1A-4639-A2BD-467156B223BF}" presName="vertSpace3" presStyleLbl="node1" presStyleIdx="1" presStyleCnt="3"/>
      <dgm:spPr/>
    </dgm:pt>
    <dgm:pt modelId="{A72B73E1-8D26-4C72-BC09-B958688A7E0A}" type="pres">
      <dgm:prSet presAssocID="{1E4D6EC3-DF1A-4639-A2BD-467156B223BF}" presName="circle3" presStyleLbl="node1" presStyleIdx="2" presStyleCnt="3"/>
      <dgm:spPr/>
    </dgm:pt>
    <dgm:pt modelId="{AA1B3C8E-0B73-4D96-ADF4-6AC79FE21130}" type="pres">
      <dgm:prSet presAssocID="{1E4D6EC3-DF1A-4639-A2BD-467156B223BF}" presName="rect3" presStyleLbl="alignAcc1" presStyleIdx="2" presStyleCnt="3"/>
      <dgm:spPr/>
    </dgm:pt>
    <dgm:pt modelId="{39A1D5F8-2E56-4670-85E5-56AFFB146F87}" type="pres">
      <dgm:prSet presAssocID="{DA150280-804E-416E-82CD-BA00AA94D310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AB3CE016-BAC3-4707-A74B-6F61FA1DFECA}" type="pres">
      <dgm:prSet presAssocID="{DA150280-804E-416E-82CD-BA00AA94D310}" presName="rect1ChTx" presStyleLbl="alignAcc1" presStyleIdx="2" presStyleCnt="3">
        <dgm:presLayoutVars>
          <dgm:bulletEnabled val="1"/>
        </dgm:presLayoutVars>
      </dgm:prSet>
      <dgm:spPr/>
    </dgm:pt>
    <dgm:pt modelId="{17AC26DB-96B6-4CE8-975F-E26A9AC18977}" type="pres">
      <dgm:prSet presAssocID="{4DD30B0E-E82E-4101-972A-614C2CB319AF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612406C1-231E-4DC4-A563-7548E5219CAF}" type="pres">
      <dgm:prSet presAssocID="{4DD30B0E-E82E-4101-972A-614C2CB319AF}" presName="rect2ChTx" presStyleLbl="alignAcc1" presStyleIdx="2" presStyleCnt="3">
        <dgm:presLayoutVars>
          <dgm:bulletEnabled val="1"/>
        </dgm:presLayoutVars>
      </dgm:prSet>
      <dgm:spPr/>
    </dgm:pt>
    <dgm:pt modelId="{DF24A0E4-28FF-4F5C-BB08-0C2E85981F0C}" type="pres">
      <dgm:prSet presAssocID="{1E4D6EC3-DF1A-4639-A2BD-467156B223BF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8FE7A7C9-1036-44BB-AE58-8C20B12338AA}" type="pres">
      <dgm:prSet presAssocID="{1E4D6EC3-DF1A-4639-A2BD-467156B223BF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D7391B04-0B5D-4B5E-B44A-8BE8C616004C}" type="presOf" srcId="{DA150280-804E-416E-82CD-BA00AA94D310}" destId="{D7E33313-C3B6-4DCF-9127-00E5AE846162}" srcOrd="0" destOrd="0" presId="urn:microsoft.com/office/officeart/2005/8/layout/target3"/>
    <dgm:cxn modelId="{6620C708-638B-4EDE-B371-1925FA88AA14}" type="presOf" srcId="{AB01B726-D78C-4C3A-ABDB-9005BAAFA75E}" destId="{AB3CE016-BAC3-4707-A74B-6F61FA1DFECA}" srcOrd="0" destOrd="0" presId="urn:microsoft.com/office/officeart/2005/8/layout/target3"/>
    <dgm:cxn modelId="{9CFA6C0D-CCBB-49FE-9670-D4AB8C3E0D25}" type="presOf" srcId="{4DD30B0E-E82E-4101-972A-614C2CB319AF}" destId="{0439A881-5716-4A64-B0A0-4919DC7BFA25}" srcOrd="0" destOrd="0" presId="urn:microsoft.com/office/officeart/2005/8/layout/target3"/>
    <dgm:cxn modelId="{3F55FC12-8087-4963-9497-52E11B76A144}" srcId="{B70AB32D-D0FA-4E4F-ABC5-E3CF387C6892}" destId="{1E4D6EC3-DF1A-4639-A2BD-467156B223BF}" srcOrd="2" destOrd="0" parTransId="{30A29882-90ED-4D5A-9BCA-33B8F458C857}" sibTransId="{E826994D-D918-4682-8736-92C88E1D3386}"/>
    <dgm:cxn modelId="{7F46C315-33A1-43CA-A9FA-425AAF4F39BC}" type="presOf" srcId="{1E4D6EC3-DF1A-4639-A2BD-467156B223BF}" destId="{DF24A0E4-28FF-4F5C-BB08-0C2E85981F0C}" srcOrd="1" destOrd="0" presId="urn:microsoft.com/office/officeart/2005/8/layout/target3"/>
    <dgm:cxn modelId="{4E3EFE30-54C3-4E16-A7B0-F7283308F025}" type="presOf" srcId="{B70AB32D-D0FA-4E4F-ABC5-E3CF387C6892}" destId="{3B89F101-BC36-49FE-A9BE-98515AFC2948}" srcOrd="0" destOrd="0" presId="urn:microsoft.com/office/officeart/2005/8/layout/target3"/>
    <dgm:cxn modelId="{35F73A68-3303-4BE6-8EC5-5F5A3CBB0448}" srcId="{4DD30B0E-E82E-4101-972A-614C2CB319AF}" destId="{E6C58A9D-EABD-4CC9-AD35-67E87FBB9F29}" srcOrd="0" destOrd="0" parTransId="{CDF3022A-2789-4060-83CC-57FAA206CC32}" sibTransId="{BE796B9F-BE28-41E6-A7EF-8BED5846C639}"/>
    <dgm:cxn modelId="{ACFDD649-A982-4F70-8921-5851D1902BC1}" type="presOf" srcId="{E6C58A9D-EABD-4CC9-AD35-67E87FBB9F29}" destId="{612406C1-231E-4DC4-A563-7548E5219CAF}" srcOrd="0" destOrd="0" presId="urn:microsoft.com/office/officeart/2005/8/layout/target3"/>
    <dgm:cxn modelId="{59613D4A-D5AD-4BCB-A839-9E584DC4740A}" srcId="{1E4D6EC3-DF1A-4639-A2BD-467156B223BF}" destId="{216A5638-E365-4B58-A672-1079EEBB595E}" srcOrd="0" destOrd="0" parTransId="{D5FBC905-EA51-47A5-A19B-852D1F116DBA}" sibTransId="{F7E6E5DB-D134-495F-8138-67ED9988B2A1}"/>
    <dgm:cxn modelId="{B161D44C-5E40-49D0-B372-993227104C1F}" type="presOf" srcId="{4DD30B0E-E82E-4101-972A-614C2CB319AF}" destId="{17AC26DB-96B6-4CE8-975F-E26A9AC18977}" srcOrd="1" destOrd="0" presId="urn:microsoft.com/office/officeart/2005/8/layout/target3"/>
    <dgm:cxn modelId="{7A64BD73-7831-4A71-B2B6-EB754D360AFD}" srcId="{B70AB32D-D0FA-4E4F-ABC5-E3CF387C6892}" destId="{DA150280-804E-416E-82CD-BA00AA94D310}" srcOrd="0" destOrd="0" parTransId="{DBA2E8BE-BB55-4E27-B5F3-BB74760442FE}" sibTransId="{28828A28-C1DE-4E0C-A464-5C88AB5EF25D}"/>
    <dgm:cxn modelId="{62895F7C-2850-4F95-8DD1-2DF2818BA110}" srcId="{B70AB32D-D0FA-4E4F-ABC5-E3CF387C6892}" destId="{4DD30B0E-E82E-4101-972A-614C2CB319AF}" srcOrd="1" destOrd="0" parTransId="{2DFC18F1-BF1D-48F0-8C2F-D9306007EDB1}" sibTransId="{734CC693-C971-435A-91EF-F90F4639C6EF}"/>
    <dgm:cxn modelId="{5AE57284-8265-4399-9775-61C05CF83A65}" type="presOf" srcId="{1E4D6EC3-DF1A-4639-A2BD-467156B223BF}" destId="{AA1B3C8E-0B73-4D96-ADF4-6AC79FE21130}" srcOrd="0" destOrd="0" presId="urn:microsoft.com/office/officeart/2005/8/layout/target3"/>
    <dgm:cxn modelId="{AD218CB1-8370-4076-9CC1-498AE71E5B6C}" type="presOf" srcId="{216A5638-E365-4B58-A672-1079EEBB595E}" destId="{8FE7A7C9-1036-44BB-AE58-8C20B12338AA}" srcOrd="0" destOrd="0" presId="urn:microsoft.com/office/officeart/2005/8/layout/target3"/>
    <dgm:cxn modelId="{8129C8BA-0F89-4844-9783-F5DC8C94532B}" srcId="{DA150280-804E-416E-82CD-BA00AA94D310}" destId="{AB01B726-D78C-4C3A-ABDB-9005BAAFA75E}" srcOrd="0" destOrd="0" parTransId="{B521FF02-5D12-4EE0-8D90-43EB149CF73F}" sibTransId="{128931CF-AC44-40F5-B425-945FCE1E93DB}"/>
    <dgm:cxn modelId="{B0A3E8D2-D43D-405C-8FBD-0A8279D20BA0}" type="presOf" srcId="{DA150280-804E-416E-82CD-BA00AA94D310}" destId="{39A1D5F8-2E56-4670-85E5-56AFFB146F87}" srcOrd="1" destOrd="0" presId="urn:microsoft.com/office/officeart/2005/8/layout/target3"/>
    <dgm:cxn modelId="{03A67B09-BEFE-42CC-AB8C-B40CB0770397}" type="presParOf" srcId="{3B89F101-BC36-49FE-A9BE-98515AFC2948}" destId="{14474829-771C-4B1B-9178-CC1AA3A5067A}" srcOrd="0" destOrd="0" presId="urn:microsoft.com/office/officeart/2005/8/layout/target3"/>
    <dgm:cxn modelId="{B92E1D6D-11E5-443E-9095-06FBD92F92B7}" type="presParOf" srcId="{3B89F101-BC36-49FE-A9BE-98515AFC2948}" destId="{D920FAAF-5FBD-4526-BA0B-19B64864D6E8}" srcOrd="1" destOrd="0" presId="urn:microsoft.com/office/officeart/2005/8/layout/target3"/>
    <dgm:cxn modelId="{68DDA852-A0AD-43BC-91CD-E7916CA2824E}" type="presParOf" srcId="{3B89F101-BC36-49FE-A9BE-98515AFC2948}" destId="{D7E33313-C3B6-4DCF-9127-00E5AE846162}" srcOrd="2" destOrd="0" presId="urn:microsoft.com/office/officeart/2005/8/layout/target3"/>
    <dgm:cxn modelId="{FAE9132A-1613-486D-A2F5-5E4151B9DFC7}" type="presParOf" srcId="{3B89F101-BC36-49FE-A9BE-98515AFC2948}" destId="{0FF3DD1F-836D-4D3F-BB93-93BEBD93F1C5}" srcOrd="3" destOrd="0" presId="urn:microsoft.com/office/officeart/2005/8/layout/target3"/>
    <dgm:cxn modelId="{9BDD9AD0-AA4A-4E2E-91D9-AEB2B6789EBD}" type="presParOf" srcId="{3B89F101-BC36-49FE-A9BE-98515AFC2948}" destId="{4B1B2D27-6EAF-4E75-8C5A-677D95396F8F}" srcOrd="4" destOrd="0" presId="urn:microsoft.com/office/officeart/2005/8/layout/target3"/>
    <dgm:cxn modelId="{36A01051-96E3-4924-A95C-1F489D73AC2E}" type="presParOf" srcId="{3B89F101-BC36-49FE-A9BE-98515AFC2948}" destId="{0439A881-5716-4A64-B0A0-4919DC7BFA25}" srcOrd="5" destOrd="0" presId="urn:microsoft.com/office/officeart/2005/8/layout/target3"/>
    <dgm:cxn modelId="{9681BC69-C8D3-4D65-A5DC-A18D99D6C392}" type="presParOf" srcId="{3B89F101-BC36-49FE-A9BE-98515AFC2948}" destId="{EAD84779-6428-490D-BA61-0864AE965DAB}" srcOrd="6" destOrd="0" presId="urn:microsoft.com/office/officeart/2005/8/layout/target3"/>
    <dgm:cxn modelId="{8E2D77FC-D04D-4386-A11B-AD0E9D3B2C6B}" type="presParOf" srcId="{3B89F101-BC36-49FE-A9BE-98515AFC2948}" destId="{A72B73E1-8D26-4C72-BC09-B958688A7E0A}" srcOrd="7" destOrd="0" presId="urn:microsoft.com/office/officeart/2005/8/layout/target3"/>
    <dgm:cxn modelId="{DEFA6D84-AA43-4384-80B8-33B124065929}" type="presParOf" srcId="{3B89F101-BC36-49FE-A9BE-98515AFC2948}" destId="{AA1B3C8E-0B73-4D96-ADF4-6AC79FE21130}" srcOrd="8" destOrd="0" presId="urn:microsoft.com/office/officeart/2005/8/layout/target3"/>
    <dgm:cxn modelId="{CAAE9A5C-CED7-4349-B2EF-BECDFCAE39E5}" type="presParOf" srcId="{3B89F101-BC36-49FE-A9BE-98515AFC2948}" destId="{39A1D5F8-2E56-4670-85E5-56AFFB146F87}" srcOrd="9" destOrd="0" presId="urn:microsoft.com/office/officeart/2005/8/layout/target3"/>
    <dgm:cxn modelId="{41214B61-20A6-43D3-AF62-6A762D1D25D8}" type="presParOf" srcId="{3B89F101-BC36-49FE-A9BE-98515AFC2948}" destId="{AB3CE016-BAC3-4707-A74B-6F61FA1DFECA}" srcOrd="10" destOrd="0" presId="urn:microsoft.com/office/officeart/2005/8/layout/target3"/>
    <dgm:cxn modelId="{AAE566FF-2499-40CC-A537-56ABA088EB15}" type="presParOf" srcId="{3B89F101-BC36-49FE-A9BE-98515AFC2948}" destId="{17AC26DB-96B6-4CE8-975F-E26A9AC18977}" srcOrd="11" destOrd="0" presId="urn:microsoft.com/office/officeart/2005/8/layout/target3"/>
    <dgm:cxn modelId="{8B3365F2-9F46-46D6-8045-8ADF7564E155}" type="presParOf" srcId="{3B89F101-BC36-49FE-A9BE-98515AFC2948}" destId="{612406C1-231E-4DC4-A563-7548E5219CAF}" srcOrd="12" destOrd="0" presId="urn:microsoft.com/office/officeart/2005/8/layout/target3"/>
    <dgm:cxn modelId="{9D0D19E9-1DFB-43CE-829C-4C59D5E90B68}" type="presParOf" srcId="{3B89F101-BC36-49FE-A9BE-98515AFC2948}" destId="{DF24A0E4-28FF-4F5C-BB08-0C2E85981F0C}" srcOrd="13" destOrd="0" presId="urn:microsoft.com/office/officeart/2005/8/layout/target3"/>
    <dgm:cxn modelId="{88B4A059-18AF-4BD0-B39B-F3F858D39EAB}" type="presParOf" srcId="{3B89F101-BC36-49FE-A9BE-98515AFC2948}" destId="{8FE7A7C9-1036-44BB-AE58-8C20B12338AA}" srcOrd="14" destOrd="0" presId="urn:microsoft.com/office/officeart/2005/8/layout/target3"/>
  </dgm:cxnLst>
  <dgm:bg>
    <a:effectLst>
      <a:glow rad="228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283C1-F97B-4C08-BC0C-0C9A52577959}">
      <dsp:nvSpPr>
        <dsp:cNvPr id="0" name=""/>
        <dsp:cNvSpPr/>
      </dsp:nvSpPr>
      <dsp:spPr>
        <a:xfrm rot="5400000">
          <a:off x="2109814" y="-500031"/>
          <a:ext cx="1264499" cy="258076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Публичные слушания проекта бюджета на очередной финансовый год и на плановый период</a:t>
          </a:r>
        </a:p>
      </dsp:txBody>
      <dsp:txXfrm rot="-5400000">
        <a:off x="1451681" y="219830"/>
        <a:ext cx="2519038" cy="1141043"/>
      </dsp:txXfrm>
    </dsp:sp>
    <dsp:sp modelId="{1C606D8C-0BE4-4A85-AD63-AFA77AFDBC8A}">
      <dsp:nvSpPr>
        <dsp:cNvPr id="0" name=""/>
        <dsp:cNvSpPr/>
      </dsp:nvSpPr>
      <dsp:spPr>
        <a:xfrm>
          <a:off x="0" y="39"/>
          <a:ext cx="1451681" cy="15806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</a:p>
      </dsp:txBody>
      <dsp:txXfrm>
        <a:off x="70865" y="70904"/>
        <a:ext cx="1309951" cy="1438894"/>
      </dsp:txXfrm>
    </dsp:sp>
    <dsp:sp modelId="{ECA98D95-88CA-410F-A2A4-DDF320150C96}">
      <dsp:nvSpPr>
        <dsp:cNvPr id="0" name=""/>
        <dsp:cNvSpPr/>
      </dsp:nvSpPr>
      <dsp:spPr>
        <a:xfrm rot="5400000">
          <a:off x="2109814" y="1159624"/>
          <a:ext cx="1264499" cy="258076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Публичные слушания  проекта  Решения Собрания депутатов об исполнении  бюджета</a:t>
          </a:r>
        </a:p>
      </dsp:txBody>
      <dsp:txXfrm rot="-5400000">
        <a:off x="1451681" y="1879485"/>
        <a:ext cx="2519038" cy="1141043"/>
      </dsp:txXfrm>
    </dsp:sp>
    <dsp:sp modelId="{7F6F595D-BA1B-4B9B-A366-EB55B28F270A}">
      <dsp:nvSpPr>
        <dsp:cNvPr id="0" name=""/>
        <dsp:cNvSpPr/>
      </dsp:nvSpPr>
      <dsp:spPr>
        <a:xfrm>
          <a:off x="0" y="1659695"/>
          <a:ext cx="1451681" cy="15806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</a:p>
      </dsp:txBody>
      <dsp:txXfrm>
        <a:off x="70865" y="1730560"/>
        <a:ext cx="1309951" cy="14388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1A966-7A86-4F55-BDCE-D061EE6632AE}">
      <dsp:nvSpPr>
        <dsp:cNvPr id="0" name=""/>
        <dsp:cNvSpPr/>
      </dsp:nvSpPr>
      <dsp:spPr>
        <a:xfrm>
          <a:off x="720100" y="0"/>
          <a:ext cx="4064000" cy="4064000"/>
        </a:xfrm>
        <a:prstGeom prst="triangle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51952AE4-B653-4C07-B485-E89AED2E2C5C}">
      <dsp:nvSpPr>
        <dsp:cNvPr id="0" name=""/>
        <dsp:cNvSpPr/>
      </dsp:nvSpPr>
      <dsp:spPr>
        <a:xfrm>
          <a:off x="2808315" y="432049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202</a:t>
          </a:r>
          <a:r>
            <a:rPr lang="en-US" sz="2000" kern="1200" dirty="0"/>
            <a:t>6</a:t>
          </a:r>
          <a:r>
            <a:rPr lang="ru-RU" sz="3500" kern="1200" dirty="0"/>
            <a:t> </a:t>
          </a:r>
          <a:r>
            <a:rPr lang="ru-RU" sz="1800" kern="1200" dirty="0"/>
            <a:t>год –           </a:t>
          </a:r>
          <a:r>
            <a:rPr lang="en-US" sz="1800" kern="1200" dirty="0"/>
            <a:t>11 315,8 </a:t>
          </a:r>
          <a:r>
            <a:rPr lang="ru-RU" sz="1600" kern="1200" dirty="0"/>
            <a:t>тыс. рублей</a:t>
          </a:r>
        </a:p>
      </dsp:txBody>
      <dsp:txXfrm>
        <a:off x="2855277" y="479011"/>
        <a:ext cx="2547676" cy="868101"/>
      </dsp:txXfrm>
    </dsp:sp>
    <dsp:sp modelId="{64ED926E-0C83-4A4A-B9F6-CA1B989D6B58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202</a:t>
          </a:r>
          <a:r>
            <a:rPr lang="en-US" sz="2000" kern="1200" dirty="0"/>
            <a:t>7</a:t>
          </a:r>
          <a:r>
            <a:rPr lang="ru-RU" sz="2000" kern="1200" dirty="0"/>
            <a:t> год –         </a:t>
          </a:r>
          <a:r>
            <a:rPr lang="en-US" sz="2000" kern="1200" dirty="0"/>
            <a:t>  1 </a:t>
          </a:r>
          <a:r>
            <a:rPr lang="en-US" sz="1800" kern="1200" dirty="0"/>
            <a:t>733,1</a:t>
          </a:r>
          <a:r>
            <a:rPr lang="en-US" sz="2000" kern="1200" dirty="0"/>
            <a:t> </a:t>
          </a:r>
          <a:r>
            <a:rPr lang="ru-RU" sz="1600" kern="1200" dirty="0"/>
            <a:t>тыс.</a:t>
          </a:r>
          <a:r>
            <a:rPr lang="en-US" sz="1600" kern="1200" dirty="0"/>
            <a:t> </a:t>
          </a:r>
          <a:r>
            <a:rPr lang="ru-RU" sz="1600" kern="1200" dirty="0"/>
            <a:t>рублей</a:t>
          </a:r>
        </a:p>
      </dsp:txBody>
      <dsp:txXfrm>
        <a:off x="2790161" y="1537822"/>
        <a:ext cx="2547676" cy="868101"/>
      </dsp:txXfrm>
    </dsp:sp>
    <dsp:sp modelId="{DAEA15BC-B440-4F49-BD23-AAB1EA68D94C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202</a:t>
          </a:r>
          <a:r>
            <a:rPr lang="en-US" sz="2000" kern="1200" dirty="0"/>
            <a:t>8</a:t>
          </a:r>
          <a:r>
            <a:rPr lang="ru-RU" sz="2000" kern="1200" dirty="0"/>
            <a:t> год –            </a:t>
          </a:r>
          <a:r>
            <a:rPr lang="en-US" sz="1800" kern="1200" dirty="0"/>
            <a:t>11</a:t>
          </a:r>
          <a:r>
            <a:rPr lang="en-US" sz="2000" kern="1200" dirty="0"/>
            <a:t> 334,6 </a:t>
          </a:r>
          <a:r>
            <a:rPr lang="ru-RU" sz="1600" kern="1200" dirty="0"/>
            <a:t>тыс. рублей</a:t>
          </a:r>
        </a:p>
      </dsp:txBody>
      <dsp:txXfrm>
        <a:off x="2790161" y="2620101"/>
        <a:ext cx="2547676" cy="868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55EFE-4297-409D-8024-A86124D887D9}">
      <dsp:nvSpPr>
        <dsp:cNvPr id="0" name=""/>
        <dsp:cNvSpPr/>
      </dsp:nvSpPr>
      <dsp:spPr>
        <a:xfrm>
          <a:off x="0" y="0"/>
          <a:ext cx="6559281" cy="1861050"/>
        </a:xfrm>
        <a:prstGeom prst="rect">
          <a:avLst/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Основа формирования проекта бюджета </a:t>
          </a:r>
          <a:r>
            <a:rPr lang="ru-RU" sz="1800" kern="1200" dirty="0" err="1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800" kern="1200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 Белокалитвинского района на 202</a:t>
          </a:r>
          <a:r>
            <a:rPr lang="en-US" sz="1800" kern="1200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6</a:t>
          </a:r>
          <a:r>
            <a:rPr lang="ru-RU" sz="1800" kern="1200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год и на плановый период 202</a:t>
          </a:r>
          <a:r>
            <a:rPr lang="en-US" sz="1800" kern="1200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7</a:t>
          </a:r>
          <a:r>
            <a:rPr lang="ru-RU" sz="1800" kern="1200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и 202</a:t>
          </a:r>
          <a:r>
            <a:rPr lang="en-US" sz="1800" kern="1200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8</a:t>
          </a:r>
          <a:r>
            <a:rPr lang="ru-RU" sz="1800" kern="1200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годов</a:t>
          </a:r>
        </a:p>
      </dsp:txBody>
      <dsp:txXfrm>
        <a:off x="0" y="0"/>
        <a:ext cx="6559281" cy="1861050"/>
      </dsp:txXfrm>
    </dsp:sp>
    <dsp:sp modelId="{F5C3F7F1-CEA0-49C4-9AA0-D342FEFEA354}">
      <dsp:nvSpPr>
        <dsp:cNvPr id="0" name=""/>
        <dsp:cNvSpPr/>
      </dsp:nvSpPr>
      <dsp:spPr>
        <a:xfrm>
          <a:off x="2313" y="2270454"/>
          <a:ext cx="2354950" cy="3089396"/>
        </a:xfrm>
        <a:prstGeom prst="rect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</a:t>
          </a:r>
          <a:r>
            <a:rPr lang="ru-RU" sz="1600" kern="1200" dirty="0" err="1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6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 на 202</a:t>
          </a:r>
          <a:r>
            <a:rPr lang="en-US" sz="16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6</a:t>
          </a:r>
          <a:r>
            <a:rPr lang="ru-RU" sz="16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– 202</a:t>
          </a:r>
          <a:r>
            <a:rPr lang="en-US" sz="16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8</a:t>
          </a:r>
          <a:r>
            <a:rPr lang="ru-RU" sz="16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годы</a:t>
          </a:r>
          <a:endParaRPr lang="ru-RU" sz="16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2313" y="2270454"/>
        <a:ext cx="2354950" cy="3089396"/>
      </dsp:txXfrm>
    </dsp:sp>
    <dsp:sp modelId="{FAE584BA-2169-4818-86D4-2DFBE33EDFFC}">
      <dsp:nvSpPr>
        <dsp:cNvPr id="0" name=""/>
        <dsp:cNvSpPr/>
      </dsp:nvSpPr>
      <dsp:spPr>
        <a:xfrm>
          <a:off x="2357263" y="2270454"/>
          <a:ext cx="2082767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</a:t>
          </a:r>
          <a:r>
            <a:rPr lang="ru-RU" sz="1600" kern="1200" dirty="0" err="1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6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 на 202</a:t>
          </a:r>
          <a:r>
            <a:rPr lang="en-US" sz="16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6</a:t>
          </a:r>
          <a:r>
            <a:rPr lang="ru-RU" sz="16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– 202</a:t>
          </a:r>
          <a:r>
            <a:rPr lang="en-US" sz="16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8</a:t>
          </a:r>
          <a:r>
            <a:rPr lang="ru-RU" sz="16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годы </a:t>
          </a:r>
        </a:p>
      </dsp:txBody>
      <dsp:txXfrm>
        <a:off x="2357263" y="2270454"/>
        <a:ext cx="2082767" cy="3089396"/>
      </dsp:txXfrm>
    </dsp:sp>
    <dsp:sp modelId="{77B589DE-2A0B-4817-8666-D284E4CFE8A0}">
      <dsp:nvSpPr>
        <dsp:cNvPr id="0" name=""/>
        <dsp:cNvSpPr/>
      </dsp:nvSpPr>
      <dsp:spPr>
        <a:xfrm>
          <a:off x="4440031" y="2270454"/>
          <a:ext cx="2116937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</a:t>
          </a:r>
          <a:r>
            <a:rPr lang="ru-RU" sz="1600" kern="1200" dirty="0" err="1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6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</a:t>
          </a:r>
        </a:p>
      </dsp:txBody>
      <dsp:txXfrm>
        <a:off x="4440031" y="2270454"/>
        <a:ext cx="2116937" cy="3089396"/>
      </dsp:txXfrm>
    </dsp:sp>
    <dsp:sp modelId="{0676944B-FE3D-45BE-8DAB-E49AB82CA9B4}">
      <dsp:nvSpPr>
        <dsp:cNvPr id="0" name=""/>
        <dsp:cNvSpPr/>
      </dsp:nvSpPr>
      <dsp:spPr>
        <a:xfrm>
          <a:off x="0" y="5769255"/>
          <a:ext cx="6559281" cy="434245"/>
        </a:xfrm>
        <a:prstGeom prst="rect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57D3B-B957-4C14-86AF-B165A268892B}">
      <dsp:nvSpPr>
        <dsp:cNvPr id="0" name=""/>
        <dsp:cNvSpPr/>
      </dsp:nvSpPr>
      <dsp:spPr>
        <a:xfrm>
          <a:off x="3230362" y="845544"/>
          <a:ext cx="2651369" cy="23433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Проект бюджета </a:t>
          </a:r>
          <a:r>
            <a:rPr lang="ru-RU" sz="1400" kern="1200" dirty="0" err="1"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 сельского поселения на 202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6 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год и на плановый период 202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 и 202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8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 годов направлен на решение следующих ключевых задач</a:t>
          </a:r>
          <a:endParaRPr lang="ru-RU" sz="1400" kern="1200" dirty="0"/>
        </a:p>
      </dsp:txBody>
      <dsp:txXfrm>
        <a:off x="3618646" y="1188726"/>
        <a:ext cx="1874801" cy="1657026"/>
      </dsp:txXfrm>
    </dsp:sp>
    <dsp:sp modelId="{4BFCC67C-01E0-4706-B8B4-1F8F2C2F130B}">
      <dsp:nvSpPr>
        <dsp:cNvPr id="0" name=""/>
        <dsp:cNvSpPr/>
      </dsp:nvSpPr>
      <dsp:spPr>
        <a:xfrm rot="19552784">
          <a:off x="5744357" y="731588"/>
          <a:ext cx="528832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5758012" y="896617"/>
        <a:ext cx="370182" cy="361598"/>
      </dsp:txXfrm>
    </dsp:sp>
    <dsp:sp modelId="{D1074AC8-5E5D-44C1-B388-B81C344112D7}">
      <dsp:nvSpPr>
        <dsp:cNvPr id="0" name=""/>
        <dsp:cNvSpPr/>
      </dsp:nvSpPr>
      <dsp:spPr>
        <a:xfrm>
          <a:off x="6274775" y="143196"/>
          <a:ext cx="1059091" cy="70137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29875" y="245910"/>
        <a:ext cx="748891" cy="495946"/>
      </dsp:txXfrm>
    </dsp:sp>
    <dsp:sp modelId="{118CB159-B422-44AE-B8B5-625D5ED9ED39}">
      <dsp:nvSpPr>
        <dsp:cNvPr id="0" name=""/>
        <dsp:cNvSpPr/>
      </dsp:nvSpPr>
      <dsp:spPr>
        <a:xfrm rot="4459264">
          <a:off x="4834936" y="2993699"/>
          <a:ext cx="159549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4852401" y="3091190"/>
        <a:ext cx="111684" cy="361598"/>
      </dsp:txXfrm>
    </dsp:sp>
    <dsp:sp modelId="{E0A4CD80-46A9-4C58-B3C2-2D572F0DFB5F}">
      <dsp:nvSpPr>
        <dsp:cNvPr id="0" name=""/>
        <dsp:cNvSpPr/>
      </dsp:nvSpPr>
      <dsp:spPr>
        <a:xfrm>
          <a:off x="3178437" y="3423989"/>
          <a:ext cx="4300568" cy="26920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Повышение эффективности распределения бюджетных средств в целях возможности совершения  бюджетного маневра,  ответственного подхода к принятию новых расходных обязательств с учетом из </a:t>
          </a:r>
          <a:r>
            <a:rPr lang="ru-RU" sz="1400" kern="1200" dirty="0" err="1">
              <a:latin typeface="Times New Roman" pitchFamily="18" charset="0"/>
              <a:cs typeface="Times New Roman" pitchFamily="18" charset="0"/>
            </a:rPr>
            <a:t>социално-экономической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 значимости</a:t>
          </a:r>
        </a:p>
      </dsp:txBody>
      <dsp:txXfrm>
        <a:off x="3808241" y="3818227"/>
        <a:ext cx="3040960" cy="1903548"/>
      </dsp:txXfrm>
    </dsp:sp>
    <dsp:sp modelId="{CB264C7A-5A81-4BAE-807A-A681681D9954}">
      <dsp:nvSpPr>
        <dsp:cNvPr id="0" name=""/>
        <dsp:cNvSpPr/>
      </dsp:nvSpPr>
      <dsp:spPr>
        <a:xfrm rot="14225">
          <a:off x="5925141" y="1722222"/>
          <a:ext cx="314131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5925141" y="1842560"/>
        <a:ext cx="219892" cy="361598"/>
      </dsp:txXfrm>
    </dsp:sp>
    <dsp:sp modelId="{DA20B577-E084-4A3A-8A0B-24E3B4429303}">
      <dsp:nvSpPr>
        <dsp:cNvPr id="0" name=""/>
        <dsp:cNvSpPr/>
      </dsp:nvSpPr>
      <dsp:spPr>
        <a:xfrm>
          <a:off x="6295081" y="828100"/>
          <a:ext cx="2848918" cy="240445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12295" y="1180225"/>
        <a:ext cx="2014490" cy="1700209"/>
      </dsp:txXfrm>
    </dsp:sp>
    <dsp:sp modelId="{30729D24-0D62-4224-8B03-8D0408277A71}">
      <dsp:nvSpPr>
        <dsp:cNvPr id="0" name=""/>
        <dsp:cNvSpPr/>
      </dsp:nvSpPr>
      <dsp:spPr>
        <a:xfrm rot="9042603">
          <a:off x="2761842" y="2576530"/>
          <a:ext cx="519923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10800000">
        <a:off x="2907849" y="2658909"/>
        <a:ext cx="363946" cy="361598"/>
      </dsp:txXfrm>
    </dsp:sp>
    <dsp:sp modelId="{9B89C421-F0D8-44E3-BD0A-4C6E08938364}">
      <dsp:nvSpPr>
        <dsp:cNvPr id="0" name=""/>
        <dsp:cNvSpPr/>
      </dsp:nvSpPr>
      <dsp:spPr>
        <a:xfrm>
          <a:off x="488860" y="2627812"/>
          <a:ext cx="2257525" cy="2075433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повышение объективности и качества бюджетного планирования</a:t>
          </a:r>
        </a:p>
      </dsp:txBody>
      <dsp:txXfrm>
        <a:off x="819467" y="2931752"/>
        <a:ext cx="1596311" cy="1467553"/>
      </dsp:txXfrm>
    </dsp:sp>
    <dsp:sp modelId="{7CD94444-8331-41F3-825C-CDF51849DCA2}">
      <dsp:nvSpPr>
        <dsp:cNvPr id="0" name=""/>
        <dsp:cNvSpPr/>
      </dsp:nvSpPr>
      <dsp:spPr>
        <a:xfrm rot="11667599">
          <a:off x="2897605" y="1324129"/>
          <a:ext cx="278346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10800000">
        <a:off x="2979786" y="1455088"/>
        <a:ext cx="194842" cy="361598"/>
      </dsp:txXfrm>
    </dsp:sp>
    <dsp:sp modelId="{30D3701F-8426-4130-8133-4F32806D0F99}">
      <dsp:nvSpPr>
        <dsp:cNvPr id="0" name=""/>
        <dsp:cNvSpPr/>
      </dsp:nvSpPr>
      <dsp:spPr>
        <a:xfrm>
          <a:off x="395540" y="365623"/>
          <a:ext cx="2449180" cy="178904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обеспечение сбалансированности местного бюджета</a:t>
          </a:r>
        </a:p>
      </dsp:txBody>
      <dsp:txXfrm>
        <a:off x="754214" y="627623"/>
        <a:ext cx="1731832" cy="12650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2010" y="479317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50 708,9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тыс. рублей</a:t>
          </a:r>
        </a:p>
      </dsp:txBody>
      <dsp:txXfrm>
        <a:off x="237963" y="751037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442303" y="2118484"/>
          <a:ext cx="264053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kern="1200" dirty="0">
              <a:latin typeface="Times New Roman" pitchFamily="18" charset="0"/>
              <a:cs typeface="Times New Roman" pitchFamily="18" charset="0"/>
            </a:rPr>
            <a:t>1 384,2</a:t>
          </a:r>
          <a:r>
            <a:rPr lang="ru-RU" sz="24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kern="1200" dirty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i="1" kern="1200" dirty="0">
              <a:latin typeface="Times New Roman" pitchFamily="18" charset="0"/>
              <a:cs typeface="Times New Roman" pitchFamily="18" charset="0"/>
            </a:rPr>
            <a:t>рублей</a:t>
          </a:r>
        </a:p>
      </dsp:txBody>
      <dsp:txXfrm>
        <a:off x="1191643" y="2283429"/>
        <a:ext cx="1522468" cy="10688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187461" y="50579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25 627,5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тыс. рублей</a:t>
          </a:r>
        </a:p>
      </dsp:txBody>
      <dsp:txXfrm>
        <a:off x="122512" y="77751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577433" y="2131360"/>
          <a:ext cx="2314723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1" kern="1200" dirty="0">
              <a:latin typeface="Times New Roman" pitchFamily="18" charset="0"/>
              <a:cs typeface="Times New Roman" pitchFamily="18" charset="0"/>
            </a:rPr>
            <a:t>1 230,9  </a:t>
          </a:r>
          <a:r>
            <a:rPr lang="ru-RU" sz="2000" b="0" i="1" kern="1200" dirty="0">
              <a:latin typeface="Times New Roman" pitchFamily="18" charset="0"/>
              <a:cs typeface="Times New Roman" pitchFamily="18" charset="0"/>
            </a:rPr>
            <a:t>тыс. рублей</a:t>
          </a:r>
        </a:p>
      </dsp:txBody>
      <dsp:txXfrm>
        <a:off x="1234314" y="2296305"/>
        <a:ext cx="1334615" cy="10688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6800" y="464625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24 300,3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тыс. рублей</a:t>
          </a:r>
        </a:p>
      </dsp:txBody>
      <dsp:txXfrm>
        <a:off x="303172" y="736345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615965" y="2147646"/>
          <a:ext cx="227970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>
              <a:latin typeface="Times New Roman" pitchFamily="18" charset="0"/>
              <a:cs typeface="Times New Roman" pitchFamily="18" charset="0"/>
            </a:rPr>
            <a:t>1 943,3 </a:t>
          </a:r>
          <a:r>
            <a:rPr lang="ru-RU" sz="2000" i="1" kern="1200" dirty="0">
              <a:latin typeface="Times New Roman" pitchFamily="18" charset="0"/>
              <a:cs typeface="Times New Roman" pitchFamily="18" charset="0"/>
            </a:rPr>
            <a:t>тыс. рублей</a:t>
          </a:r>
        </a:p>
      </dsp:txBody>
      <dsp:txXfrm>
        <a:off x="1262907" y="2312591"/>
        <a:ext cx="1314422" cy="10688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C09AA-C921-4E6A-83DC-709E72FB8C8C}">
      <dsp:nvSpPr>
        <dsp:cNvPr id="0" name=""/>
        <dsp:cNvSpPr/>
      </dsp:nvSpPr>
      <dsp:spPr>
        <a:xfrm>
          <a:off x="0" y="555384"/>
          <a:ext cx="8280920" cy="907200"/>
        </a:xfrm>
        <a:prstGeom prst="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2691" tIns="749808" rIns="642691" bIns="256032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3600" kern="1200" dirty="0"/>
        </a:p>
      </dsp:txBody>
      <dsp:txXfrm>
        <a:off x="0" y="555384"/>
        <a:ext cx="8280920" cy="907200"/>
      </dsp:txXfrm>
    </dsp:sp>
    <dsp:sp modelId="{9F272094-9CD0-4509-9786-0A048F61615B}">
      <dsp:nvSpPr>
        <dsp:cNvPr id="0" name=""/>
        <dsp:cNvSpPr/>
      </dsp:nvSpPr>
      <dsp:spPr>
        <a:xfrm>
          <a:off x="414046" y="24023"/>
          <a:ext cx="6228378" cy="1062720"/>
        </a:xfrm>
        <a:prstGeom prst="round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</a:t>
          </a:r>
          <a:r>
            <a:rPr lang="en-US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10 673,7 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</a:p>
      </dsp:txBody>
      <dsp:txXfrm>
        <a:off x="465924" y="75901"/>
        <a:ext cx="6124622" cy="958964"/>
      </dsp:txXfrm>
    </dsp:sp>
    <dsp:sp modelId="{2A6F14EC-B57D-4FEB-8B30-6DA36B739F78}">
      <dsp:nvSpPr>
        <dsp:cNvPr id="0" name=""/>
        <dsp:cNvSpPr/>
      </dsp:nvSpPr>
      <dsp:spPr>
        <a:xfrm>
          <a:off x="0" y="2188344"/>
          <a:ext cx="8280920" cy="9072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4153E-80F4-4D5D-8D93-65FBF320E68B}">
      <dsp:nvSpPr>
        <dsp:cNvPr id="0" name=""/>
        <dsp:cNvSpPr/>
      </dsp:nvSpPr>
      <dsp:spPr>
        <a:xfrm>
          <a:off x="540060" y="1728196"/>
          <a:ext cx="6876848" cy="106272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6 </a:t>
          </a:r>
          <a:r>
            <a:rPr lang="en-US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670,1 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</a:t>
          </a:r>
          <a:r>
            <a:rPr lang="en-US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руб.</a:t>
          </a:r>
        </a:p>
      </dsp:txBody>
      <dsp:txXfrm>
        <a:off x="591938" y="1780074"/>
        <a:ext cx="6773092" cy="958964"/>
      </dsp:txXfrm>
    </dsp:sp>
    <dsp:sp modelId="{A1BA0556-30B7-48E4-B9C4-0BDF490D9301}">
      <dsp:nvSpPr>
        <dsp:cNvPr id="0" name=""/>
        <dsp:cNvSpPr/>
      </dsp:nvSpPr>
      <dsp:spPr>
        <a:xfrm>
          <a:off x="0" y="3821304"/>
          <a:ext cx="8280920" cy="907200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5C4D6-10E8-481A-B4E8-C1716764BF48}">
      <dsp:nvSpPr>
        <dsp:cNvPr id="0" name=""/>
        <dsp:cNvSpPr/>
      </dsp:nvSpPr>
      <dsp:spPr>
        <a:xfrm>
          <a:off x="396043" y="3312367"/>
          <a:ext cx="6563076" cy="1062720"/>
        </a:xfrm>
        <a:prstGeom prst="roundRect">
          <a:avLst/>
        </a:prstGeom>
        <a:solidFill>
          <a:srgbClr val="00CCFF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6 </a:t>
          </a:r>
          <a:r>
            <a:rPr lang="en-US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277,2 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</a:p>
      </dsp:txBody>
      <dsp:txXfrm>
        <a:off x="447921" y="3364245"/>
        <a:ext cx="6459320" cy="9589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67C60-2E4D-4A88-A8AB-6EF965413B3E}">
      <dsp:nvSpPr>
        <dsp:cNvPr id="0" name=""/>
        <dsp:cNvSpPr/>
      </dsp:nvSpPr>
      <dsp:spPr>
        <a:xfrm>
          <a:off x="1184210" y="1255"/>
          <a:ext cx="3447752" cy="1379100"/>
        </a:xfrm>
        <a:prstGeom prst="chevron">
          <a:avLst/>
        </a:prstGeom>
        <a:gradFill rotWithShape="1">
          <a:gsLst>
            <a:gs pos="0">
              <a:schemeClr val="accent6">
                <a:shade val="15000"/>
                <a:satMod val="180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6">
              <a:satMod val="30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6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год</a:t>
          </a:r>
        </a:p>
      </dsp:txBody>
      <dsp:txXfrm>
        <a:off x="1873760" y="1255"/>
        <a:ext cx="2068652" cy="1379100"/>
      </dsp:txXfrm>
    </dsp:sp>
    <dsp:sp modelId="{FC81042F-97A8-4792-BBDC-5113B8C3D787}">
      <dsp:nvSpPr>
        <dsp:cNvPr id="0" name=""/>
        <dsp:cNvSpPr/>
      </dsp:nvSpPr>
      <dsp:spPr>
        <a:xfrm>
          <a:off x="4183755" y="118479"/>
          <a:ext cx="2861634" cy="1144653"/>
        </a:xfrm>
        <a:prstGeom prst="chevron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545,2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тыс. руб.</a:t>
          </a:r>
        </a:p>
      </dsp:txBody>
      <dsp:txXfrm>
        <a:off x="4756082" y="118479"/>
        <a:ext cx="1716981" cy="1144653"/>
      </dsp:txXfrm>
    </dsp:sp>
    <dsp:sp modelId="{9AA0760A-CCDE-4840-9920-7ADC429B1BC3}">
      <dsp:nvSpPr>
        <dsp:cNvPr id="0" name=""/>
        <dsp:cNvSpPr/>
      </dsp:nvSpPr>
      <dsp:spPr>
        <a:xfrm>
          <a:off x="1184210" y="1573431"/>
          <a:ext cx="3447752" cy="1379100"/>
        </a:xfrm>
        <a:prstGeom prst="chevron">
          <a:avLst/>
        </a:prstGeom>
        <a:gradFill rotWithShape="1">
          <a:gsLst>
            <a:gs pos="0">
              <a:schemeClr val="accent3">
                <a:shade val="15000"/>
                <a:satMod val="180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год</a:t>
          </a:r>
        </a:p>
      </dsp:txBody>
      <dsp:txXfrm>
        <a:off x="1873760" y="1573431"/>
        <a:ext cx="2068652" cy="1379100"/>
      </dsp:txXfrm>
    </dsp:sp>
    <dsp:sp modelId="{18EA1E05-5584-4F88-A379-62592EF9D278}">
      <dsp:nvSpPr>
        <dsp:cNvPr id="0" name=""/>
        <dsp:cNvSpPr/>
      </dsp:nvSpPr>
      <dsp:spPr>
        <a:xfrm>
          <a:off x="4208473" y="1728187"/>
          <a:ext cx="2861634" cy="1144653"/>
        </a:xfrm>
        <a:prstGeom prst="chevron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371,6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тыс. руб.</a:t>
          </a:r>
        </a:p>
      </dsp:txBody>
      <dsp:txXfrm>
        <a:off x="4780800" y="1728187"/>
        <a:ext cx="1716981" cy="1144653"/>
      </dsp:txXfrm>
    </dsp:sp>
    <dsp:sp modelId="{AFCA45EB-5E71-45BB-B403-0B0D208C80C0}">
      <dsp:nvSpPr>
        <dsp:cNvPr id="0" name=""/>
        <dsp:cNvSpPr/>
      </dsp:nvSpPr>
      <dsp:spPr>
        <a:xfrm>
          <a:off x="1192444" y="3135111"/>
          <a:ext cx="3447752" cy="1379100"/>
        </a:xfrm>
        <a:prstGeom prst="chevron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8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год</a:t>
          </a:r>
        </a:p>
      </dsp:txBody>
      <dsp:txXfrm>
        <a:off x="1881994" y="3135111"/>
        <a:ext cx="2068652" cy="1379100"/>
      </dsp:txXfrm>
    </dsp:sp>
    <dsp:sp modelId="{EE8ABBA1-51C1-4516-B1F5-C0AF56C0183A}">
      <dsp:nvSpPr>
        <dsp:cNvPr id="0" name=""/>
        <dsp:cNvSpPr/>
      </dsp:nvSpPr>
      <dsp:spPr>
        <a:xfrm>
          <a:off x="4183755" y="3262829"/>
          <a:ext cx="2861634" cy="1144653"/>
        </a:xfrm>
        <a:prstGeom prst="chevron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371,6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тыс. руб.</a:t>
          </a:r>
        </a:p>
      </dsp:txBody>
      <dsp:txXfrm>
        <a:off x="4756082" y="3262829"/>
        <a:ext cx="1716981" cy="11446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74829-771C-4B1B-9178-CC1AA3A5067A}">
      <dsp:nvSpPr>
        <dsp:cNvPr id="0" name=""/>
        <dsp:cNvSpPr/>
      </dsp:nvSpPr>
      <dsp:spPr>
        <a:xfrm>
          <a:off x="0" y="0"/>
          <a:ext cx="3976216" cy="3976216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extrusionH="381000"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D7E33313-C3B6-4DCF-9127-00E5AE846162}">
      <dsp:nvSpPr>
        <dsp:cNvPr id="0" name=""/>
        <dsp:cNvSpPr/>
      </dsp:nvSpPr>
      <dsp:spPr>
        <a:xfrm>
          <a:off x="1982535" y="0"/>
          <a:ext cx="4804307" cy="3976216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202</a:t>
          </a:r>
          <a:r>
            <a:rPr lang="en-US" sz="4000" kern="1200" dirty="0"/>
            <a:t>6</a:t>
          </a:r>
          <a:endParaRPr lang="ru-RU" sz="4000" kern="1200" dirty="0"/>
        </a:p>
      </dsp:txBody>
      <dsp:txXfrm>
        <a:off x="1982535" y="0"/>
        <a:ext cx="2402153" cy="1192867"/>
      </dsp:txXfrm>
    </dsp:sp>
    <dsp:sp modelId="{4B1B2D27-6EAF-4E75-8C5A-677D95396F8F}">
      <dsp:nvSpPr>
        <dsp:cNvPr id="0" name=""/>
        <dsp:cNvSpPr/>
      </dsp:nvSpPr>
      <dsp:spPr>
        <a:xfrm>
          <a:off x="695839" y="1192867"/>
          <a:ext cx="2584537" cy="2584537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381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0439A881-5716-4A64-B0A0-4919DC7BFA25}">
      <dsp:nvSpPr>
        <dsp:cNvPr id="0" name=""/>
        <dsp:cNvSpPr/>
      </dsp:nvSpPr>
      <dsp:spPr>
        <a:xfrm>
          <a:off x="1988108" y="1192867"/>
          <a:ext cx="4804307" cy="2584537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202</a:t>
          </a:r>
          <a:r>
            <a:rPr lang="en-US" sz="4000" kern="1200" dirty="0"/>
            <a:t>7</a:t>
          </a:r>
          <a:endParaRPr lang="ru-RU" sz="4000" kern="1200" dirty="0"/>
        </a:p>
      </dsp:txBody>
      <dsp:txXfrm>
        <a:off x="1988108" y="1192867"/>
        <a:ext cx="2402153" cy="1192863"/>
      </dsp:txXfrm>
    </dsp:sp>
    <dsp:sp modelId="{A72B73E1-8D26-4C72-BC09-B958688A7E0A}">
      <dsp:nvSpPr>
        <dsp:cNvPr id="0" name=""/>
        <dsp:cNvSpPr/>
      </dsp:nvSpPr>
      <dsp:spPr>
        <a:xfrm>
          <a:off x="1391676" y="2385730"/>
          <a:ext cx="1192863" cy="11928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B3C8E-0B73-4D96-ADF4-6AC79FE21130}">
      <dsp:nvSpPr>
        <dsp:cNvPr id="0" name=""/>
        <dsp:cNvSpPr/>
      </dsp:nvSpPr>
      <dsp:spPr>
        <a:xfrm>
          <a:off x="1988108" y="2385730"/>
          <a:ext cx="4804307" cy="1192863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202</a:t>
          </a:r>
          <a:r>
            <a:rPr lang="en-US" sz="4000" kern="1200" dirty="0"/>
            <a:t>8</a:t>
          </a:r>
          <a:endParaRPr lang="ru-RU" sz="4000" kern="1200" dirty="0"/>
        </a:p>
      </dsp:txBody>
      <dsp:txXfrm>
        <a:off x="1988108" y="2385730"/>
        <a:ext cx="2402153" cy="1192863"/>
      </dsp:txXfrm>
    </dsp:sp>
    <dsp:sp modelId="{AB3CE016-BAC3-4707-A74B-6F61FA1DFECA}">
      <dsp:nvSpPr>
        <dsp:cNvPr id="0" name=""/>
        <dsp:cNvSpPr/>
      </dsp:nvSpPr>
      <dsp:spPr>
        <a:xfrm>
          <a:off x="4390261" y="0"/>
          <a:ext cx="2402153" cy="119286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1 8</a:t>
          </a:r>
          <a:r>
            <a:rPr lang="en-US" sz="2400" kern="1200" dirty="0"/>
            <a:t>5</a:t>
          </a:r>
          <a:r>
            <a:rPr lang="ru-RU" sz="2400" kern="1200" dirty="0"/>
            <a:t>8,7 тыс. рублей</a:t>
          </a:r>
        </a:p>
      </dsp:txBody>
      <dsp:txXfrm>
        <a:off x="4390261" y="0"/>
        <a:ext cx="2402153" cy="1192867"/>
      </dsp:txXfrm>
    </dsp:sp>
    <dsp:sp modelId="{612406C1-231E-4DC4-A563-7548E5219CAF}">
      <dsp:nvSpPr>
        <dsp:cNvPr id="0" name=""/>
        <dsp:cNvSpPr/>
      </dsp:nvSpPr>
      <dsp:spPr>
        <a:xfrm>
          <a:off x="4390261" y="1192867"/>
          <a:ext cx="2402153" cy="1192863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0,0тыс. рублей</a:t>
          </a:r>
        </a:p>
      </dsp:txBody>
      <dsp:txXfrm>
        <a:off x="4390261" y="1192867"/>
        <a:ext cx="2402153" cy="1192863"/>
      </dsp:txXfrm>
    </dsp:sp>
    <dsp:sp modelId="{8FE7A7C9-1036-44BB-AE58-8C20B12338AA}">
      <dsp:nvSpPr>
        <dsp:cNvPr id="0" name=""/>
        <dsp:cNvSpPr/>
      </dsp:nvSpPr>
      <dsp:spPr>
        <a:xfrm>
          <a:off x="4390261" y="2385730"/>
          <a:ext cx="2402153" cy="119286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0,0 тыс. рублей</a:t>
          </a:r>
          <a:endParaRPr lang="ru-RU" sz="2800" kern="1200" dirty="0"/>
        </a:p>
      </dsp:txBody>
      <dsp:txXfrm>
        <a:off x="4390261" y="2385730"/>
        <a:ext cx="2402153" cy="1192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0.84956</cdr:x>
      <cdr:y>0.04412</cdr:y>
    </cdr:from>
    <cdr:to>
      <cdr:x>1</cdr:x>
      <cdr:y>0.13235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12768" y="216024"/>
          <a:ext cx="12241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/>
            <a:t>Тыс. рублей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12062-CAA3-4BCF-88CE-5F3270E5995D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DDB68-DC08-44B6-A706-8C98C2F32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83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A1768-085E-40F5-A12D-0636CE9F64A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0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160B519-DA74-4421-BEF7-5B2C93751803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1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1844823"/>
            <a:ext cx="5400600" cy="3785652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43137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бюджета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Богураевского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на 202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 и на плановый период 202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годов</a:t>
            </a:r>
          </a:p>
        </p:txBody>
      </p:sp>
      <p:pic>
        <p:nvPicPr>
          <p:cNvPr id="5" name="Рисунок 4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1960" y="332656"/>
            <a:ext cx="1152128" cy="1080120"/>
          </a:xfrm>
          <a:prstGeom prst="rect">
            <a:avLst/>
          </a:prstGeom>
        </p:spPr>
      </p:pic>
      <p:pic>
        <p:nvPicPr>
          <p:cNvPr id="5122" name="Picture 2" descr="C:\Users\админ\Pictures\тане др\getImage (4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3408"/>
            <a:ext cx="3563888" cy="443711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 rot="20674853">
            <a:off x="-815263" y="3842434"/>
            <a:ext cx="50423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Бюджет для</a:t>
            </a:r>
          </a:p>
          <a:p>
            <a:pPr algn="ctr"/>
            <a:r>
              <a:rPr lang="ru-RU" sz="4000" b="1" cap="none" spc="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223582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83671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, формируемые в рамках муниципальных программ Богураевского сельского поселения, и непрограммные расходы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73010087"/>
              </p:ext>
            </p:extLst>
          </p:nvPr>
        </p:nvGraphicFramePr>
        <p:xfrm>
          <a:off x="179512" y="1464018"/>
          <a:ext cx="2903984" cy="362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94565117"/>
              </p:ext>
            </p:extLst>
          </p:nvPr>
        </p:nvGraphicFramePr>
        <p:xfrm>
          <a:off x="3347864" y="1483042"/>
          <a:ext cx="2903984" cy="353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99247991"/>
              </p:ext>
            </p:extLst>
          </p:nvPr>
        </p:nvGraphicFramePr>
        <p:xfrm>
          <a:off x="6240016" y="1452210"/>
          <a:ext cx="2903984" cy="356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02786" y="5254490"/>
            <a:ext cx="605451" cy="402437"/>
            <a:chOff x="-74979" y="514436"/>
            <a:chExt cx="2219809" cy="23042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Овал 9"/>
            <p:cNvSpPr/>
            <p:nvPr/>
          </p:nvSpPr>
          <p:spPr>
            <a:xfrm>
              <a:off x="-74979" y="514436"/>
              <a:ext cx="2219809" cy="2304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234993" y="786157"/>
              <a:ext cx="1279890" cy="1760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43042" y="528638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расходы бюджета, формируемые в рамках муниципальных программ Богураевского сельского поселения</a:t>
            </a:r>
          </a:p>
        </p:txBody>
      </p:sp>
      <p:sp>
        <p:nvSpPr>
          <p:cNvPr id="17" name="Овал 16"/>
          <p:cNvSpPr/>
          <p:nvPr/>
        </p:nvSpPr>
        <p:spPr>
          <a:xfrm>
            <a:off x="975103" y="6093296"/>
            <a:ext cx="605451" cy="402437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1688282" y="6067902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непрограммные расходы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Богураевского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pic>
        <p:nvPicPr>
          <p:cNvPr id="15" name="Рисунок 14" descr="999bb3f3d7c8[1].jpg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sp>
        <p:nvSpPr>
          <p:cNvPr id="2" name="Овальная выноска 1"/>
          <p:cNvSpPr/>
          <p:nvPr/>
        </p:nvSpPr>
        <p:spPr>
          <a:xfrm>
            <a:off x="1741004" y="1536598"/>
            <a:ext cx="914400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13" name="Овальная выноска 12"/>
          <p:cNvSpPr/>
          <p:nvPr/>
        </p:nvSpPr>
        <p:spPr>
          <a:xfrm>
            <a:off x="4802818" y="1541261"/>
            <a:ext cx="914400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16" name="Овальная выноска 15"/>
          <p:cNvSpPr/>
          <p:nvPr/>
        </p:nvSpPr>
        <p:spPr>
          <a:xfrm>
            <a:off x="7995828" y="1483043"/>
            <a:ext cx="914400" cy="71917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</p:spTree>
    <p:extLst>
      <p:ext uri="{BB962C8B-B14F-4D97-AF65-F5344CB8AC3E}">
        <p14:creationId xmlns:p14="http://schemas.microsoft.com/office/powerpoint/2010/main" val="404730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Администрация Богураевского сельского поселения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66269421"/>
              </p:ext>
            </p:extLst>
          </p:nvPr>
        </p:nvGraphicFramePr>
        <p:xfrm>
          <a:off x="0" y="1164814"/>
          <a:ext cx="9144000" cy="5693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76470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в 202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году</a:t>
            </a: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pic>
        <p:nvPicPr>
          <p:cNvPr id="8" name="Рисунок 7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27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193397"/>
              </p:ext>
            </p:extLst>
          </p:nvPr>
        </p:nvGraphicFramePr>
        <p:xfrm>
          <a:off x="107504" y="1476867"/>
          <a:ext cx="8928992" cy="5205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507288" cy="619472"/>
          </a:xfrm>
        </p:spPr>
        <p:txBody>
          <a:bodyPr>
            <a:normAutofit/>
          </a:bodyPr>
          <a:lstStyle/>
          <a:p>
            <a:pPr eaLnBrk="1"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собственных доходов  местного бюджета в 202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Богураевского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05" y="0"/>
            <a:ext cx="388716" cy="654500"/>
          </a:xfrm>
          <a:prstGeom prst="rect">
            <a:avLst/>
          </a:prstGeom>
        </p:spPr>
      </p:pic>
      <p:pic>
        <p:nvPicPr>
          <p:cNvPr id="6" name="Рисунок 5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28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656817125"/>
              </p:ext>
            </p:extLst>
          </p:nvPr>
        </p:nvGraphicFramePr>
        <p:xfrm>
          <a:off x="431540" y="1628800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83671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культуры» общий объем расходов</a:t>
            </a: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Богураевского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pic>
        <p:nvPicPr>
          <p:cNvPr id="11" name="Рисунок 10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3960" y="116632"/>
            <a:ext cx="648072" cy="504056"/>
          </a:xfrm>
          <a:prstGeom prst="rect">
            <a:avLst/>
          </a:prstGeom>
        </p:spPr>
      </p:pic>
      <p:pic>
        <p:nvPicPr>
          <p:cNvPr id="12" name="Рисунок 11" descr="09344a18037c1c3bbd6f96e89438d90f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36296" y="1340768"/>
            <a:ext cx="1584176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85817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140968"/>
            <a:ext cx="2520280" cy="2232248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203224"/>
              </p:ext>
            </p:extLst>
          </p:nvPr>
        </p:nvGraphicFramePr>
        <p:xfrm>
          <a:off x="179512" y="1340768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11760" y="836712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физической культуры и спорта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Богураевского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40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499037"/>
              </p:ext>
            </p:extLst>
          </p:nvPr>
        </p:nvGraphicFramePr>
        <p:xfrm>
          <a:off x="165967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87824" y="69959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политика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8" y="2636912"/>
            <a:ext cx="2754526" cy="23762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Богураевского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25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88852007"/>
              </p:ext>
            </p:extLst>
          </p:nvPr>
        </p:nvGraphicFramePr>
        <p:xfrm>
          <a:off x="539552" y="1556792"/>
          <a:ext cx="813690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83284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территории от чрезвычайных ситуаций, обеспечение пожарной безопасности»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Богураевского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pic>
        <p:nvPicPr>
          <p:cNvPr id="6" name="Рисунок 5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8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ЗНОЕ\октябрь\Фото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4320480" cy="318635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Богураевского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76470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Муниципальная программа «Развитие транспортной системы»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23643239"/>
              </p:ext>
            </p:extLst>
          </p:nvPr>
        </p:nvGraphicFramePr>
        <p:xfrm>
          <a:off x="1524000" y="1397000"/>
          <a:ext cx="6792416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Богураевского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Муниципальная программа «Управление муниципальными финансами и создание условий для эффективного управления </a:t>
            </a:r>
          </a:p>
          <a:p>
            <a:pPr algn="ctr"/>
            <a:r>
              <a:rPr lang="ru-RU" b="1" i="1" dirty="0"/>
              <a:t>муниципальными финансами»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890730414"/>
              </p:ext>
            </p:extLst>
          </p:nvPr>
        </p:nvGraphicFramePr>
        <p:xfrm>
          <a:off x="1619672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money-coins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1556792"/>
            <a:ext cx="2777348" cy="345638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Богураевского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1" y="90872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Муниципальная программа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комфортной городской среды на территории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Богураевского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сельского поселения</a:t>
            </a:r>
            <a:r>
              <a:rPr lang="ru-RU" b="1" i="1" dirty="0"/>
              <a:t>»</a:t>
            </a:r>
          </a:p>
        </p:txBody>
      </p:sp>
      <p:sp>
        <p:nvSpPr>
          <p:cNvPr id="6" name="Овал 5"/>
          <p:cNvSpPr/>
          <p:nvPr/>
        </p:nvSpPr>
        <p:spPr>
          <a:xfrm>
            <a:off x="179512" y="1772816"/>
            <a:ext cx="1728192" cy="13464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202</a:t>
            </a:r>
            <a:r>
              <a:rPr lang="en-US" dirty="0"/>
              <a:t>6</a:t>
            </a:r>
            <a:r>
              <a:rPr lang="ru-RU" dirty="0"/>
              <a:t> год</a:t>
            </a:r>
          </a:p>
        </p:txBody>
      </p:sp>
      <p:sp>
        <p:nvSpPr>
          <p:cNvPr id="7" name="Овал 6"/>
          <p:cNvSpPr/>
          <p:nvPr/>
        </p:nvSpPr>
        <p:spPr>
          <a:xfrm>
            <a:off x="3419872" y="2204864"/>
            <a:ext cx="1584176" cy="120243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202</a:t>
            </a:r>
            <a:r>
              <a:rPr lang="en-US" dirty="0"/>
              <a:t>7</a:t>
            </a:r>
            <a:r>
              <a:rPr lang="ru-RU" dirty="0"/>
              <a:t> год</a:t>
            </a:r>
          </a:p>
        </p:txBody>
      </p:sp>
      <p:sp>
        <p:nvSpPr>
          <p:cNvPr id="8" name="Овал 7"/>
          <p:cNvSpPr/>
          <p:nvPr/>
        </p:nvSpPr>
        <p:spPr>
          <a:xfrm>
            <a:off x="4211960" y="2780928"/>
            <a:ext cx="1800200" cy="1152128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2 256,9 </a:t>
            </a:r>
            <a:r>
              <a:rPr lang="ru-RU" sz="1400" dirty="0"/>
              <a:t>тыс. рублей</a:t>
            </a:r>
          </a:p>
        </p:txBody>
      </p:sp>
      <p:sp>
        <p:nvSpPr>
          <p:cNvPr id="9" name="Овал 8"/>
          <p:cNvSpPr/>
          <p:nvPr/>
        </p:nvSpPr>
        <p:spPr>
          <a:xfrm rot="20459294">
            <a:off x="976257" y="2525136"/>
            <a:ext cx="1944216" cy="1056131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4 473,7 </a:t>
            </a:r>
            <a:r>
              <a:rPr lang="ru-RU" sz="1400" dirty="0"/>
              <a:t>тыс. рублей</a:t>
            </a:r>
          </a:p>
        </p:txBody>
      </p:sp>
      <p:sp>
        <p:nvSpPr>
          <p:cNvPr id="10" name="Овал 9"/>
          <p:cNvSpPr/>
          <p:nvPr/>
        </p:nvSpPr>
        <p:spPr>
          <a:xfrm>
            <a:off x="5436096" y="3861048"/>
            <a:ext cx="1656184" cy="115212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202</a:t>
            </a:r>
            <a:r>
              <a:rPr lang="en-US" dirty="0"/>
              <a:t>8</a:t>
            </a:r>
            <a:r>
              <a:rPr lang="ru-RU" dirty="0"/>
              <a:t> год</a:t>
            </a:r>
          </a:p>
        </p:txBody>
      </p:sp>
      <p:sp>
        <p:nvSpPr>
          <p:cNvPr id="11" name="Овал 10"/>
          <p:cNvSpPr/>
          <p:nvPr/>
        </p:nvSpPr>
        <p:spPr>
          <a:xfrm>
            <a:off x="6516216" y="4437112"/>
            <a:ext cx="1800200" cy="1152128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 </a:t>
            </a:r>
            <a:r>
              <a:rPr lang="en-US" dirty="0"/>
              <a:t>310,9</a:t>
            </a:r>
            <a:r>
              <a:rPr lang="ru-RU" dirty="0"/>
              <a:t> </a:t>
            </a:r>
            <a:r>
              <a:rPr lang="ru-RU" sz="1400" dirty="0"/>
              <a:t>тыс. рублей</a:t>
            </a:r>
          </a:p>
        </p:txBody>
      </p:sp>
      <p:pic>
        <p:nvPicPr>
          <p:cNvPr id="4098" name="Picture 2" descr="C:\Users\админ\Pictures\тане др\getImage (4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28600" y="3212976"/>
            <a:ext cx="5328592" cy="386104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ЧТО ТАКОЕ БЮДЖЕТ ?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Если расходы бюджета превышают доходы, то бюджет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формируется с дефицитом. При дефицитном бюджете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растет долг и (или) снижаются остатки. Превышение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доходов над расходами образует профицит. При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профицитном бюджете снижается долг и (или) растут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остатки.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Сбалансированность бюджета по доходам и расходам –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основополагающее требование, предъявляемое к 				                      органам, составляющим и утверждающим бюджет.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Богураевского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pic>
        <p:nvPicPr>
          <p:cNvPr id="8" name="Рисунок 7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720080" cy="57606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55576" y="2348880"/>
            <a:ext cx="2016224" cy="1728192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Форма образования расходования денежных средств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2420888"/>
            <a:ext cx="2088232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Поступающие в бюджет денежные средства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84168" y="2420888"/>
            <a:ext cx="2016224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Выплачиваемые из бюджета денежные средства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827584" y="1556792"/>
            <a:ext cx="1800200" cy="648072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БЮДЖЕТ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35896" y="1556792"/>
            <a:ext cx="1800200" cy="72008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ДОХОДЫ  БЮДЖЕТА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6176" y="1628800"/>
            <a:ext cx="1584176" cy="57606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РАСХОДЫ БЮДЖЕТА</a:t>
            </a:r>
          </a:p>
        </p:txBody>
      </p:sp>
      <p:pic>
        <p:nvPicPr>
          <p:cNvPr id="18" name="Рисунок 17" descr="wpid-50d6436371366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76" y="4221088"/>
            <a:ext cx="2495550" cy="18288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4680520" cy="31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Богураевского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827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Муниципальная программа </a:t>
            </a:r>
          </a:p>
          <a:p>
            <a:pPr algn="ctr"/>
            <a:r>
              <a:rPr lang="ru-RU" b="1" dirty="0"/>
              <a:t>«</a:t>
            </a:r>
            <a:r>
              <a:rPr lang="ru-RU" b="1" dirty="0" err="1"/>
              <a:t>Энергоэффективность</a:t>
            </a:r>
            <a:r>
              <a:rPr lang="ru-RU" b="1" dirty="0"/>
              <a:t> и развитие энергетики»</a:t>
            </a:r>
          </a:p>
        </p:txBody>
      </p:sp>
      <p:sp>
        <p:nvSpPr>
          <p:cNvPr id="6" name="Блок-схема: карточка 5"/>
          <p:cNvSpPr/>
          <p:nvPr/>
        </p:nvSpPr>
        <p:spPr>
          <a:xfrm>
            <a:off x="827584" y="1700808"/>
            <a:ext cx="3168352" cy="864096"/>
          </a:xfrm>
          <a:prstGeom prst="flowChartPunchedCard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202</a:t>
            </a:r>
            <a:r>
              <a:rPr lang="en-US" dirty="0"/>
              <a:t>6</a:t>
            </a:r>
            <a:r>
              <a:rPr lang="ru-RU" dirty="0"/>
              <a:t> год </a:t>
            </a:r>
          </a:p>
          <a:p>
            <a:pPr algn="ctr"/>
            <a:r>
              <a:rPr lang="en-US" dirty="0"/>
              <a:t>2,5</a:t>
            </a:r>
            <a:r>
              <a:rPr lang="ru-RU" dirty="0"/>
              <a:t> тыс. рублей</a:t>
            </a:r>
          </a:p>
        </p:txBody>
      </p:sp>
      <p:sp>
        <p:nvSpPr>
          <p:cNvPr id="7" name="Блок-схема: карточка 6"/>
          <p:cNvSpPr/>
          <p:nvPr/>
        </p:nvSpPr>
        <p:spPr>
          <a:xfrm>
            <a:off x="5580112" y="2204864"/>
            <a:ext cx="2736304" cy="1008112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202</a:t>
            </a:r>
            <a:r>
              <a:rPr lang="en-US" dirty="0"/>
              <a:t>7</a:t>
            </a:r>
            <a:r>
              <a:rPr lang="ru-RU" dirty="0"/>
              <a:t> год</a:t>
            </a:r>
          </a:p>
          <a:p>
            <a:pPr algn="ctr"/>
            <a:r>
              <a:rPr lang="ru-RU" dirty="0"/>
              <a:t>2,5 тыс. рублей</a:t>
            </a:r>
          </a:p>
        </p:txBody>
      </p:sp>
      <p:sp>
        <p:nvSpPr>
          <p:cNvPr id="8" name="Блок-схема: карточка 7"/>
          <p:cNvSpPr/>
          <p:nvPr/>
        </p:nvSpPr>
        <p:spPr>
          <a:xfrm>
            <a:off x="5652120" y="4509120"/>
            <a:ext cx="2664296" cy="1080120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202</a:t>
            </a:r>
            <a:r>
              <a:rPr lang="en-US" dirty="0"/>
              <a:t>8</a:t>
            </a:r>
            <a:r>
              <a:rPr lang="ru-RU" dirty="0"/>
              <a:t> год</a:t>
            </a:r>
          </a:p>
          <a:p>
            <a:pPr algn="ctr"/>
            <a:r>
              <a:rPr lang="en-US" dirty="0"/>
              <a:t>0,0</a:t>
            </a:r>
            <a:r>
              <a:rPr lang="ru-RU" dirty="0"/>
              <a:t> тыс. рублей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467545" y="3356992"/>
            <a:ext cx="8294576" cy="3312368"/>
          </a:xfrm>
          <a:prstGeom prst="horizontalScroll">
            <a:avLst/>
          </a:prstGeom>
          <a:solidFill>
            <a:srgbClr val="C00000">
              <a:alpha val="26000"/>
            </a:srgbClr>
          </a:solidFill>
          <a:ln w="41275">
            <a:solidFill>
              <a:srgbClr val="009900"/>
            </a:solidFill>
            <a:rou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Предложенный на рассмотрение Собрания депутатов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Богураевского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проект бюджета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Богураевского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посоеления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Белокалитвинского района на 202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годы создаст дополнительные условия для выполнения поставленных Президентом России, Губернатором области, Главой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Богураевского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стратегических задач в секторах муниципальной ответственности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Богураевского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912" y="980728"/>
            <a:ext cx="1728192" cy="2088232"/>
          </a:xfrm>
          <a:prstGeom prst="rect">
            <a:avLst/>
          </a:prstGeom>
        </p:spPr>
      </p:pic>
      <p:pic>
        <p:nvPicPr>
          <p:cNvPr id="3078" name="Picture 6" descr="http://dg55.mycdn.me/getImage?photoId=494224315238&amp;photoType=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764704"/>
            <a:ext cx="3240360" cy="252028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1" name="Picture 3" descr="C:\Users\админ\Pictures\тане др\getImage (4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764704"/>
            <a:ext cx="3096344" cy="2736304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55427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72390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Гражданин, его участие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 бюджетном процессе</a:t>
            </a:r>
            <a:endParaRPr lang="en-US" sz="29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55576" y="1052738"/>
            <a:ext cx="3024336" cy="5847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Помогает формировать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доходную часть бюджета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51521" y="4509120"/>
            <a:ext cx="3960440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Получает социальные гарантии - расходная часть бюджета (культура  и другие направления социальных гарантий населению)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0" y="1988843"/>
            <a:ext cx="4499992" cy="613589"/>
          </a:xfrm>
          <a:prstGeom prst="downArrow">
            <a:avLst>
              <a:gd name="adj1" fmla="val 71811"/>
              <a:gd name="adj2" fmla="val 62798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</a:p>
        </p:txBody>
      </p:sp>
      <p:cxnSp>
        <p:nvCxnSpPr>
          <p:cNvPr id="126" name="Прямая соединительная линия 125"/>
          <p:cNvCxnSpPr/>
          <p:nvPr/>
        </p:nvCxnSpPr>
        <p:spPr>
          <a:xfrm>
            <a:off x="4499992" y="908720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0" y="3573018"/>
            <a:ext cx="4427984" cy="867549"/>
          </a:xfrm>
          <a:prstGeom prst="downArrow">
            <a:avLst>
              <a:gd name="adj1" fmla="val 66225"/>
              <a:gd name="adj2" fmla="val 50000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ПОЛУЧАТЕЛЬ СОЦИАЛЬНЫХ ГАРАНТИЙ</a:t>
            </a:r>
          </a:p>
        </p:txBody>
      </p:sp>
      <p:sp>
        <p:nvSpPr>
          <p:cNvPr id="128" name="Овал 127"/>
          <p:cNvSpPr/>
          <p:nvPr/>
        </p:nvSpPr>
        <p:spPr>
          <a:xfrm>
            <a:off x="1043608" y="2636912"/>
            <a:ext cx="2376264" cy="864096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>
              <a:rot lat="0" lon="0" rev="2400000"/>
            </a:lightRig>
          </a:scene3d>
          <a:sp3d>
            <a:bevelT w="311150" h="336550"/>
            <a:bevelB w="412750" h="901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pic>
        <p:nvPicPr>
          <p:cNvPr id="129" name="Рисунок 128" descr="ЖК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5229200"/>
            <a:ext cx="1242138" cy="89303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pic>
        <p:nvPicPr>
          <p:cNvPr id="130" name="Рисунок 129" descr="образова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5373216"/>
            <a:ext cx="1224136" cy="79208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sp>
        <p:nvSpPr>
          <p:cNvPr id="132" name="TextBox 131"/>
          <p:cNvSpPr txBox="1"/>
          <p:nvPr/>
        </p:nvSpPr>
        <p:spPr>
          <a:xfrm>
            <a:off x="4932040" y="1124745"/>
            <a:ext cx="3744416" cy="1123712"/>
          </a:xfrm>
          <a:prstGeom prst="wedgeRoundRectCallout">
            <a:avLst>
              <a:gd name="adj1" fmla="val -46244"/>
              <a:gd name="adj2" fmla="val 102994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Возможности влияния гражданина на состав бюджета</a:t>
            </a:r>
          </a:p>
        </p:txBody>
      </p:sp>
      <p:graphicFrame>
        <p:nvGraphicFramePr>
          <p:cNvPr id="134" name="Схема 133"/>
          <p:cNvGraphicFramePr/>
          <p:nvPr>
            <p:extLst>
              <p:ext uri="{D42A27DB-BD31-4B8C-83A1-F6EECF244321}">
                <p14:modId xmlns:p14="http://schemas.microsoft.com/office/powerpoint/2010/main" val="2413177431"/>
              </p:ext>
            </p:extLst>
          </p:nvPr>
        </p:nvGraphicFramePr>
        <p:xfrm>
          <a:off x="4788024" y="2636912"/>
          <a:ext cx="403244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23583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Администрация Богураевского сельского поселения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116632"/>
            <a:ext cx="720080" cy="50405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87624" y="1690796"/>
          <a:ext cx="6984776" cy="4186475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994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9245">
                <a:tc>
                  <a:txBody>
                    <a:bodyPr/>
                    <a:lstStyle/>
                    <a:p>
                      <a:pPr marL="280035">
                        <a:lnSpc>
                          <a:spcPts val="513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СОСТАВЛЕНИЕ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9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 БЮДЖЕТА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6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 бюджета формируется на основании: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бюджетного послания Президента РФ;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прогноза социально-экономического развития,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основных направлений бюджетной политики,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муниципальных программ.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5313">
                <a:tc>
                  <a:txBody>
                    <a:bodyPr/>
                    <a:lstStyle/>
                    <a:p>
                      <a:pPr marL="184150">
                        <a:lnSpc>
                          <a:spcPts val="572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РАССМОТРЕНИЕ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483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8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Рассмотрение проекта бюджета происходит путем публичных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слушаний, участие в которых могут принимать жители.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Время проведения публичных слушаний по бюджету назначается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Администрацией </a:t>
                      </a:r>
                      <a:r>
                        <a:rPr lang="ru-RU" sz="1400" dirty="0" err="1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Богураевского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сельского поселения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917">
                <a:tc>
                  <a:txBody>
                    <a:bodyPr/>
                    <a:lstStyle/>
                    <a:p>
                      <a:pPr marL="281305">
                        <a:lnSpc>
                          <a:spcPts val="571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УТВЕРЖДЕНИЕ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483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Утверждается бюджет решением Собрания депутатов </a:t>
                      </a:r>
                      <a:r>
                        <a:rPr lang="ru-RU" sz="1400" dirty="0" err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Богураевского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сельского поселения не ранее чем через 7 дней после публичных слушаний по бюджету.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63688" y="908720"/>
            <a:ext cx="5472608" cy="648072"/>
          </a:xfrm>
          <a:prstGeom prst="round2Diag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Какие этапы проходит проект бюджета?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409171669"/>
              </p:ext>
            </p:extLst>
          </p:nvPr>
        </p:nvGraphicFramePr>
        <p:xfrm>
          <a:off x="0" y="654500"/>
          <a:ext cx="6559282" cy="620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68425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Богураевского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5536" y="116632"/>
            <a:ext cx="720080" cy="47667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4C7B61-6CA4-B12C-E0CA-51E3EF4F41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527" y="2862436"/>
            <a:ext cx="2523562" cy="17281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3A8721-C9EA-C620-603B-B445D06DB5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5013176"/>
            <a:ext cx="2500866" cy="172819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3BCC744-E09F-F8EE-CDF6-D308D84C34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75" y="764704"/>
            <a:ext cx="2500866" cy="17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03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57829813"/>
              </p:ext>
            </p:extLst>
          </p:nvPr>
        </p:nvGraphicFramePr>
        <p:xfrm>
          <a:off x="0" y="656692"/>
          <a:ext cx="91440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88224" y="1916832"/>
            <a:ext cx="216024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обеспечение в полной мере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приоритизации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структуры бюджетных </a:t>
            </a:r>
          </a:p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расходов в целях увеличения доли средств, направляемых на </a:t>
            </a:r>
          </a:p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развитие человеческого капитала и инфраструктуры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Богураевского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7544" y="116632"/>
            <a:ext cx="50405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47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Администрация Богураевского сельского поселения</a:t>
            </a: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76470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202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</a:rPr>
              <a:t>Доходы бюджета                                   </a:t>
            </a:r>
            <a:r>
              <a:rPr lang="en-US" sz="1600" dirty="0">
                <a:latin typeface="Times New Roman" panose="02020603050405020304" pitchFamily="18" charset="0"/>
              </a:rPr>
              <a:t>52 093,1</a:t>
            </a:r>
            <a:r>
              <a:rPr lang="ru-RU" sz="1600" dirty="0">
                <a:latin typeface="Times New Roman" panose="02020603050405020304" pitchFamily="18" charset="0"/>
              </a:rPr>
              <a:t> тыс. рублей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80112" y="1124744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</a:rPr>
              <a:t>Расходы бюджета                                 </a:t>
            </a:r>
            <a:r>
              <a:rPr lang="en-US" sz="1600" dirty="0">
                <a:latin typeface="Times New Roman" panose="02020603050405020304" pitchFamily="18" charset="0"/>
              </a:rPr>
              <a:t>52 093,1</a:t>
            </a:r>
            <a:r>
              <a:rPr lang="ru-RU" sz="1600" dirty="0">
                <a:latin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512" y="1628800"/>
            <a:ext cx="2808312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2 032,1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79512" y="2357430"/>
            <a:ext cx="2808312" cy="42862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Налоги на совокупный доход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86,0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3000372"/>
            <a:ext cx="2880320" cy="35719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Налоги на имущество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6 450,0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3429000"/>
            <a:ext cx="2880320" cy="35719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Государственная пошлина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6,4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14282" y="3857628"/>
            <a:ext cx="2952328" cy="8572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муниципальной собственности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132,6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79512" y="5445224"/>
            <a:ext cx="2952328" cy="64807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Штрафы, санкции, возмещение ущерба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5,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6165304"/>
            <a:ext cx="2952328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43 360,2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508104" y="1785926"/>
            <a:ext cx="3168352" cy="42862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12 614,9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508104" y="2357430"/>
            <a:ext cx="3168352" cy="50006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Национальная оборона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554,4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508104" y="2928934"/>
            <a:ext cx="3168352" cy="64294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56,4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541586" y="5092157"/>
            <a:ext cx="313586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0,0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5508104" y="3643314"/>
            <a:ext cx="3168352" cy="42862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6 444,7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536193" y="5526922"/>
            <a:ext cx="3146648" cy="28803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Культура, кинематография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10 673,7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508104" y="4143380"/>
            <a:ext cx="3135862" cy="42862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Жилищно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коммунальное хозяйство</a:t>
            </a:r>
          </a:p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21 587,6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5542995" y="6383038"/>
            <a:ext cx="3175762" cy="42862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Массовый спорт 20,0</a:t>
            </a:r>
          </a:p>
        </p:txBody>
      </p:sp>
      <p:pic>
        <p:nvPicPr>
          <p:cNvPr id="2050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597" y="2311736"/>
            <a:ext cx="2016224" cy="2520280"/>
          </a:xfrm>
          <a:prstGeom prst="rect">
            <a:avLst/>
          </a:prstGeom>
          <a:noFill/>
        </p:spPr>
      </p:pic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179512" y="4786322"/>
            <a:ext cx="2952328" cy="514886"/>
          </a:xfrm>
          <a:prstGeom prst="round2DiagRect">
            <a:avLst/>
          </a:prstGeom>
          <a:ln/>
          <a:effectLst>
            <a:outerShdw blurRad="76200" dist="50800" dir="5400000" rotWithShape="0">
              <a:srgbClr val="4E3B30">
                <a:alpha val="6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Доходы от оказания платных услуг и компенсации затрат государства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20,0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5580112" y="5882972"/>
            <a:ext cx="3096344" cy="43204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Социальная политика 81,4</a:t>
            </a:r>
          </a:p>
        </p:txBody>
      </p:sp>
      <p:sp>
        <p:nvSpPr>
          <p:cNvPr id="28" name="Прямоугольник с двумя скругленными противолежащими углами 24">
            <a:extLst>
              <a:ext uri="{FF2B5EF4-FFF2-40B4-BE49-F238E27FC236}">
                <a16:creationId xmlns:a16="http://schemas.microsoft.com/office/drawing/2014/main" id="{735BB62E-B58F-4EF6-B609-1782343EF2A6}"/>
              </a:ext>
            </a:extLst>
          </p:cNvPr>
          <p:cNvSpPr/>
          <p:nvPr/>
        </p:nvSpPr>
        <p:spPr>
          <a:xfrm>
            <a:off x="5524349" y="4594135"/>
            <a:ext cx="3135862" cy="42862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Охрана окружающей среды</a:t>
            </a:r>
          </a:p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0,0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Богураевского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827584" y="764704"/>
            <a:ext cx="7560840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663300"/>
                </a:solidFill>
              </a:rPr>
              <a:t>Межбюджетные трансферты – основной вид безвозмездных перечислений</a:t>
            </a: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899592" y="2060848"/>
            <a:ext cx="2448272" cy="7920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Виды межбюджетных трансфертов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347864" y="2060848"/>
            <a:ext cx="2448272" cy="7920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Определение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796136" y="2060848"/>
            <a:ext cx="2592288" cy="7920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Аналогия в семейном бюджете</a:t>
            </a: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899592" y="2924944"/>
            <a:ext cx="2448272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Дотации (от лат. «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» –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дар, пожертвование</a:t>
            </a:r>
            <a:r>
              <a:rPr lang="ru-RU" dirty="0"/>
              <a:t>)</a:t>
            </a: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899592" y="3861048"/>
            <a:ext cx="2448272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Субвенции (от лат.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приходить на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помощь)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иные межбюджетные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трансферты</a:t>
            </a: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899592" y="5013176"/>
            <a:ext cx="2448272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(от лат.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Subsidium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поддержка)</a:t>
            </a: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347864" y="2924944"/>
            <a:ext cx="2448272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 (финансовая помощь)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347864" y="3861048"/>
            <a:ext cx="2448272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Предоставляются на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Финансирование «переданных» другим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публично-правовым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образованиям полномочий</a:t>
            </a: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347864" y="5013176"/>
            <a:ext cx="2448272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Предоставляются на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условиях долевого</a:t>
            </a:r>
          </a:p>
          <a:p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расходов других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бюджетов</a:t>
            </a: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5796136" y="2924944"/>
            <a:ext cx="2592288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 даете своему ребенку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«карманные деньги»</a:t>
            </a: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5796136" y="3861048"/>
            <a:ext cx="2592288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 даете своему ребенку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деньги и посылаете его в магазин купить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продукты (по списку)</a:t>
            </a: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5796136" y="5013176"/>
            <a:ext cx="2592288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 «добавляете» денег для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того, чтобы ваш ребенок купил себе новый телефон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(а остальные он накопил сам)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1340768"/>
            <a:ext cx="8280920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663300"/>
                </a:solidFill>
              </a:rPr>
              <a:t>Межбюджетные трансферты – денежные средства, перечисляемые из одного бюджета бюджетной системы Российской Федерации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Богураевского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57449341"/>
              </p:ext>
            </p:extLst>
          </p:nvPr>
        </p:nvGraphicFramePr>
        <p:xfrm>
          <a:off x="2699792" y="1124744"/>
          <a:ext cx="6264696" cy="412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 descr="zaymi-i-kredit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528" y="1268760"/>
            <a:ext cx="2880320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3971</TotalTime>
  <Words>1170</Words>
  <Application>Microsoft Office PowerPoint</Application>
  <PresentationFormat>Экран (4:3)</PresentationFormat>
  <Paragraphs>232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 Black</vt:lpstr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Администрация Богураевского сельского поселения</vt:lpstr>
      <vt:lpstr>Гражданин, его участие в бюджетном процессе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собственных доходов  местного бюджета в 2026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PK_1</cp:lastModifiedBy>
  <cp:revision>428</cp:revision>
  <cp:lastPrinted>2013-11-22T13:20:24Z</cp:lastPrinted>
  <dcterms:created xsi:type="dcterms:W3CDTF">2013-11-19T11:15:28Z</dcterms:created>
  <dcterms:modified xsi:type="dcterms:W3CDTF">2026-01-23T06:08:10Z</dcterms:modified>
</cp:coreProperties>
</file>